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3B9A2-4096-454E-9A8A-6E432C90181B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A221C563-B53E-4D10-84B8-9F3179A05AF4}">
      <dgm:prSet phldrT="[Text]"/>
      <dgm:spPr/>
      <dgm:t>
        <a:bodyPr/>
        <a:lstStyle/>
        <a:p>
          <a:r>
            <a:rPr lang="en-AU" dirty="0" smtClean="0"/>
            <a:t>food and water</a:t>
          </a:r>
          <a:endParaRPr lang="en-AU" dirty="0"/>
        </a:p>
      </dgm:t>
    </dgm:pt>
    <dgm:pt modelId="{A948D5F8-28AA-4E18-B97C-9DA6DF701ACE}" type="parTrans" cxnId="{88AE376D-2897-442B-96A3-77D6081F6FD6}">
      <dgm:prSet/>
      <dgm:spPr/>
      <dgm:t>
        <a:bodyPr/>
        <a:lstStyle/>
        <a:p>
          <a:endParaRPr lang="en-AU"/>
        </a:p>
      </dgm:t>
    </dgm:pt>
    <dgm:pt modelId="{F9087D6D-B976-4EE6-A664-74EA7585D1B8}" type="sibTrans" cxnId="{88AE376D-2897-442B-96A3-77D6081F6FD6}">
      <dgm:prSet/>
      <dgm:spPr/>
      <dgm:t>
        <a:bodyPr/>
        <a:lstStyle/>
        <a:p>
          <a:endParaRPr lang="en-AU"/>
        </a:p>
      </dgm:t>
    </dgm:pt>
    <dgm:pt modelId="{D37B9560-30D6-4570-BBB2-7151D2F12C98}">
      <dgm:prSet phldrT="[Text]"/>
      <dgm:spPr/>
      <dgm:t>
        <a:bodyPr/>
        <a:lstStyle/>
        <a:p>
          <a:r>
            <a:rPr lang="en-AU" dirty="0" smtClean="0"/>
            <a:t>shelter and living space</a:t>
          </a:r>
          <a:endParaRPr lang="en-AU" dirty="0"/>
        </a:p>
      </dgm:t>
    </dgm:pt>
    <dgm:pt modelId="{AA8D9D71-BBE0-4B64-A62F-39DE8126D12B}" type="parTrans" cxnId="{BF56BC05-1EBB-45CA-85E2-54C1956F69C4}">
      <dgm:prSet/>
      <dgm:spPr/>
      <dgm:t>
        <a:bodyPr/>
        <a:lstStyle/>
        <a:p>
          <a:endParaRPr lang="en-AU"/>
        </a:p>
      </dgm:t>
    </dgm:pt>
    <dgm:pt modelId="{8673CC6F-4E4D-4D71-8948-90254B13AF85}" type="sibTrans" cxnId="{BF56BC05-1EBB-45CA-85E2-54C1956F69C4}">
      <dgm:prSet/>
      <dgm:spPr/>
      <dgm:t>
        <a:bodyPr/>
        <a:lstStyle/>
        <a:p>
          <a:endParaRPr lang="en-AU"/>
        </a:p>
      </dgm:t>
    </dgm:pt>
    <dgm:pt modelId="{7D8534A3-AEFB-4A3B-9AE3-25B5B2A90984}">
      <dgm:prSet phldrT="[Text]"/>
      <dgm:spPr/>
      <dgm:t>
        <a:bodyPr/>
        <a:lstStyle/>
        <a:p>
          <a:r>
            <a:rPr lang="en-AU" dirty="0" smtClean="0"/>
            <a:t>suitable temperature</a:t>
          </a:r>
          <a:endParaRPr lang="en-AU" dirty="0"/>
        </a:p>
      </dgm:t>
    </dgm:pt>
    <dgm:pt modelId="{8C16885E-D590-47D3-A9C0-1B8D0A1737BE}" type="parTrans" cxnId="{D4D2FC73-1C99-41E4-A115-79AE57979EA1}">
      <dgm:prSet/>
      <dgm:spPr/>
      <dgm:t>
        <a:bodyPr/>
        <a:lstStyle/>
        <a:p>
          <a:endParaRPr lang="en-AU"/>
        </a:p>
      </dgm:t>
    </dgm:pt>
    <dgm:pt modelId="{94697933-4D27-4F40-8DB9-06A7F09CB838}" type="sibTrans" cxnId="{D4D2FC73-1C99-41E4-A115-79AE57979EA1}">
      <dgm:prSet/>
      <dgm:spPr/>
      <dgm:t>
        <a:bodyPr/>
        <a:lstStyle/>
        <a:p>
          <a:endParaRPr lang="en-AU"/>
        </a:p>
      </dgm:t>
    </dgm:pt>
    <dgm:pt modelId="{D2B30907-560B-4A88-BB90-F5F10CDFE7D1}">
      <dgm:prSet phldrT="[Text]"/>
      <dgm:spPr/>
      <dgm:t>
        <a:bodyPr/>
        <a:lstStyle/>
        <a:p>
          <a:r>
            <a:rPr lang="en-AU" dirty="0" smtClean="0"/>
            <a:t>mating partners for reproduction</a:t>
          </a:r>
          <a:endParaRPr lang="en-AU" dirty="0"/>
        </a:p>
      </dgm:t>
    </dgm:pt>
    <dgm:pt modelId="{7234CFA3-8F4F-498F-BF7E-7C3D136A3D1D}" type="parTrans" cxnId="{73F1EEB9-1C10-4402-A7CB-A643E6AFC094}">
      <dgm:prSet/>
      <dgm:spPr/>
      <dgm:t>
        <a:bodyPr/>
        <a:lstStyle/>
        <a:p>
          <a:endParaRPr lang="en-AU"/>
        </a:p>
      </dgm:t>
    </dgm:pt>
    <dgm:pt modelId="{F41758FE-B394-4E8E-ADBE-DC3F895FF119}" type="sibTrans" cxnId="{73F1EEB9-1C10-4402-A7CB-A643E6AFC094}">
      <dgm:prSet/>
      <dgm:spPr/>
      <dgm:t>
        <a:bodyPr/>
        <a:lstStyle/>
        <a:p>
          <a:endParaRPr lang="en-AU"/>
        </a:p>
      </dgm:t>
    </dgm:pt>
    <dgm:pt modelId="{1BCDC04E-86A0-40C6-A935-F0BFF0CB43C6}">
      <dgm:prSet phldrT="[Text]"/>
      <dgm:spPr/>
      <dgm:t>
        <a:bodyPr/>
        <a:lstStyle/>
        <a:p>
          <a:r>
            <a:rPr lang="en-AU" dirty="0" smtClean="0"/>
            <a:t>gases such as oxygen</a:t>
          </a:r>
          <a:endParaRPr lang="en-AU" dirty="0"/>
        </a:p>
      </dgm:t>
    </dgm:pt>
    <dgm:pt modelId="{F9C0056C-E284-47AC-80B5-FCE6F3A22861}" type="parTrans" cxnId="{FFBF272E-108A-4811-BF60-E1A14013FC74}">
      <dgm:prSet/>
      <dgm:spPr/>
      <dgm:t>
        <a:bodyPr/>
        <a:lstStyle/>
        <a:p>
          <a:endParaRPr lang="en-AU"/>
        </a:p>
      </dgm:t>
    </dgm:pt>
    <dgm:pt modelId="{96CC3070-8B0C-49EC-AD8E-A840E3BA271A}" type="sibTrans" cxnId="{FFBF272E-108A-4811-BF60-E1A14013FC74}">
      <dgm:prSet/>
      <dgm:spPr/>
      <dgm:t>
        <a:bodyPr/>
        <a:lstStyle/>
        <a:p>
          <a:endParaRPr lang="en-AU"/>
        </a:p>
      </dgm:t>
    </dgm:pt>
    <dgm:pt modelId="{4A3DF0E4-1F89-4495-98E5-087BFC95CE1F}" type="pres">
      <dgm:prSet presAssocID="{BCF3B9A2-4096-454E-9A8A-6E432C90181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1613598-DA74-4B4C-AA7A-47E5F3258470}" type="pres">
      <dgm:prSet presAssocID="{A221C563-B53E-4D10-84B8-9F3179A05AF4}" presName="comp" presStyleCnt="0"/>
      <dgm:spPr/>
    </dgm:pt>
    <dgm:pt modelId="{C67D551A-A288-4068-8279-579E96F60C7A}" type="pres">
      <dgm:prSet presAssocID="{A221C563-B53E-4D10-84B8-9F3179A05AF4}" presName="rect2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7F8EA99-AF03-4310-8432-75AA04AA025F}" type="pres">
      <dgm:prSet presAssocID="{A221C563-B53E-4D10-84B8-9F3179A05AF4}" presName="rect1" presStyleLbl="lnNode1" presStyleIdx="0" presStyleCnt="5" custLinFactNeighborX="1230" custLinFactNeighborY="-35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9FEC903-C4AF-4B25-A063-006D32149676}" type="pres">
      <dgm:prSet presAssocID="{F9087D6D-B976-4EE6-A664-74EA7585D1B8}" presName="sibTrans" presStyleCnt="0"/>
      <dgm:spPr/>
    </dgm:pt>
    <dgm:pt modelId="{9A2B77A4-9457-4D66-9125-D8E66AB82888}" type="pres">
      <dgm:prSet presAssocID="{D37B9560-30D6-4570-BBB2-7151D2F12C98}" presName="comp" presStyleCnt="0"/>
      <dgm:spPr/>
    </dgm:pt>
    <dgm:pt modelId="{40F45C87-A91E-47CA-89D1-6DE84FD4A9D2}" type="pres">
      <dgm:prSet presAssocID="{D37B9560-30D6-4570-BBB2-7151D2F12C98}" presName="rect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3A62E38-4C1C-4236-B831-31621CDF4764}" type="pres">
      <dgm:prSet presAssocID="{D37B9560-30D6-4570-BBB2-7151D2F12C98}" presName="rect1" presStyleLbl="ln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6C37FC4B-B4DB-46E4-9955-A641670FC377}" type="pres">
      <dgm:prSet presAssocID="{8673CC6F-4E4D-4D71-8948-90254B13AF85}" presName="sibTrans" presStyleCnt="0"/>
      <dgm:spPr/>
    </dgm:pt>
    <dgm:pt modelId="{1F8351F6-DEFF-42BF-B495-1945EEC88FA6}" type="pres">
      <dgm:prSet presAssocID="{7D8534A3-AEFB-4A3B-9AE3-25B5B2A90984}" presName="comp" presStyleCnt="0"/>
      <dgm:spPr/>
    </dgm:pt>
    <dgm:pt modelId="{AB64371F-7961-4189-85DE-DE159DA7BE40}" type="pres">
      <dgm:prSet presAssocID="{7D8534A3-AEFB-4A3B-9AE3-25B5B2A90984}" presName="rect2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1A010A9-0753-40D7-ACAA-3EF4920AEDE7}" type="pres">
      <dgm:prSet presAssocID="{7D8534A3-AEFB-4A3B-9AE3-25B5B2A90984}" presName="rect1" presStyleLbl="ln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9F3CC5E4-A706-4801-B36E-2CD35B053B03}" type="pres">
      <dgm:prSet presAssocID="{94697933-4D27-4F40-8DB9-06A7F09CB838}" presName="sibTrans" presStyleCnt="0"/>
      <dgm:spPr/>
    </dgm:pt>
    <dgm:pt modelId="{D71FB8E3-D518-478F-868C-D2374F73BFCD}" type="pres">
      <dgm:prSet presAssocID="{1BCDC04E-86A0-40C6-A935-F0BFF0CB43C6}" presName="comp" presStyleCnt="0"/>
      <dgm:spPr/>
    </dgm:pt>
    <dgm:pt modelId="{800ED04A-BFFA-4024-B1C3-361F671F27AA}" type="pres">
      <dgm:prSet presAssocID="{1BCDC04E-86A0-40C6-A935-F0BFF0CB43C6}" presName="rect2" presStyleLbl="node1" presStyleIdx="3" presStyleCnt="5" custLinFactNeighborX="167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9637B0E-F3AC-4DAC-8670-A3AB379C1B0D}" type="pres">
      <dgm:prSet presAssocID="{1BCDC04E-86A0-40C6-A935-F0BFF0CB43C6}" presName="rect1" presStyleLbl="ln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F585BE84-71AD-44EA-AB23-130E2DF37AB5}" type="pres">
      <dgm:prSet presAssocID="{96CC3070-8B0C-49EC-AD8E-A840E3BA271A}" presName="sibTrans" presStyleCnt="0"/>
      <dgm:spPr/>
    </dgm:pt>
    <dgm:pt modelId="{BE449D64-2793-41E0-8006-1F6855CF7EB4}" type="pres">
      <dgm:prSet presAssocID="{D2B30907-560B-4A88-BB90-F5F10CDFE7D1}" presName="comp" presStyleCnt="0"/>
      <dgm:spPr/>
    </dgm:pt>
    <dgm:pt modelId="{2719C27A-16C9-4208-9BB7-3D54AC126CB1}" type="pres">
      <dgm:prSet presAssocID="{D2B30907-560B-4A88-BB90-F5F10CDFE7D1}" presName="rect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4D92150-3A95-4F88-AD02-F8FCA17C2DFF}" type="pres">
      <dgm:prSet presAssocID="{D2B30907-560B-4A88-BB90-F5F10CDFE7D1}" presName="rect1" presStyleLbl="ln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</dgm:ptLst>
  <dgm:cxnLst>
    <dgm:cxn modelId="{1E68305D-B6F5-4C04-9EF2-6C9ECD6C3E94}" type="presOf" srcId="{D37B9560-30D6-4570-BBB2-7151D2F12C98}" destId="{40F45C87-A91E-47CA-89D1-6DE84FD4A9D2}" srcOrd="0" destOrd="0" presId="urn:microsoft.com/office/officeart/2008/layout/AlternatingPictureBlocks"/>
    <dgm:cxn modelId="{D4D2FC73-1C99-41E4-A115-79AE57979EA1}" srcId="{BCF3B9A2-4096-454E-9A8A-6E432C90181B}" destId="{7D8534A3-AEFB-4A3B-9AE3-25B5B2A90984}" srcOrd="2" destOrd="0" parTransId="{8C16885E-D590-47D3-A9C0-1B8D0A1737BE}" sibTransId="{94697933-4D27-4F40-8DB9-06A7F09CB838}"/>
    <dgm:cxn modelId="{D111DF26-3800-4A5A-AEB3-017B6774F541}" type="presOf" srcId="{BCF3B9A2-4096-454E-9A8A-6E432C90181B}" destId="{4A3DF0E4-1F89-4495-98E5-087BFC95CE1F}" srcOrd="0" destOrd="0" presId="urn:microsoft.com/office/officeart/2008/layout/AlternatingPictureBlocks"/>
    <dgm:cxn modelId="{73F1EEB9-1C10-4402-A7CB-A643E6AFC094}" srcId="{BCF3B9A2-4096-454E-9A8A-6E432C90181B}" destId="{D2B30907-560B-4A88-BB90-F5F10CDFE7D1}" srcOrd="4" destOrd="0" parTransId="{7234CFA3-8F4F-498F-BF7E-7C3D136A3D1D}" sibTransId="{F41758FE-B394-4E8E-ADBE-DC3F895FF119}"/>
    <dgm:cxn modelId="{A4D0B125-06EF-44AB-B9C8-0AB55AE39FA1}" type="presOf" srcId="{D2B30907-560B-4A88-BB90-F5F10CDFE7D1}" destId="{2719C27A-16C9-4208-9BB7-3D54AC126CB1}" srcOrd="0" destOrd="0" presId="urn:microsoft.com/office/officeart/2008/layout/AlternatingPictureBlocks"/>
    <dgm:cxn modelId="{A04A7B5A-AFAD-43A4-864C-E0DA2C1D8BCB}" type="presOf" srcId="{1BCDC04E-86A0-40C6-A935-F0BFF0CB43C6}" destId="{800ED04A-BFFA-4024-B1C3-361F671F27AA}" srcOrd="0" destOrd="0" presId="urn:microsoft.com/office/officeart/2008/layout/AlternatingPictureBlocks"/>
    <dgm:cxn modelId="{FFBF272E-108A-4811-BF60-E1A14013FC74}" srcId="{BCF3B9A2-4096-454E-9A8A-6E432C90181B}" destId="{1BCDC04E-86A0-40C6-A935-F0BFF0CB43C6}" srcOrd="3" destOrd="0" parTransId="{F9C0056C-E284-47AC-80B5-FCE6F3A22861}" sibTransId="{96CC3070-8B0C-49EC-AD8E-A840E3BA271A}"/>
    <dgm:cxn modelId="{DC31F339-776B-4F77-BF05-F115C173B843}" type="presOf" srcId="{7D8534A3-AEFB-4A3B-9AE3-25B5B2A90984}" destId="{AB64371F-7961-4189-85DE-DE159DA7BE40}" srcOrd="0" destOrd="0" presId="urn:microsoft.com/office/officeart/2008/layout/AlternatingPictureBlocks"/>
    <dgm:cxn modelId="{76A44E84-C78A-4F0D-81DB-EF0EC4CC44F9}" type="presOf" srcId="{A221C563-B53E-4D10-84B8-9F3179A05AF4}" destId="{C67D551A-A288-4068-8279-579E96F60C7A}" srcOrd="0" destOrd="0" presId="urn:microsoft.com/office/officeart/2008/layout/AlternatingPictureBlocks"/>
    <dgm:cxn modelId="{BF56BC05-1EBB-45CA-85E2-54C1956F69C4}" srcId="{BCF3B9A2-4096-454E-9A8A-6E432C90181B}" destId="{D37B9560-30D6-4570-BBB2-7151D2F12C98}" srcOrd="1" destOrd="0" parTransId="{AA8D9D71-BBE0-4B64-A62F-39DE8126D12B}" sibTransId="{8673CC6F-4E4D-4D71-8948-90254B13AF85}"/>
    <dgm:cxn modelId="{88AE376D-2897-442B-96A3-77D6081F6FD6}" srcId="{BCF3B9A2-4096-454E-9A8A-6E432C90181B}" destId="{A221C563-B53E-4D10-84B8-9F3179A05AF4}" srcOrd="0" destOrd="0" parTransId="{A948D5F8-28AA-4E18-B97C-9DA6DF701ACE}" sibTransId="{F9087D6D-B976-4EE6-A664-74EA7585D1B8}"/>
    <dgm:cxn modelId="{CE333D77-5A59-4496-B7F7-81B0ED247DC0}" type="presParOf" srcId="{4A3DF0E4-1F89-4495-98E5-087BFC95CE1F}" destId="{41613598-DA74-4B4C-AA7A-47E5F3258470}" srcOrd="0" destOrd="0" presId="urn:microsoft.com/office/officeart/2008/layout/AlternatingPictureBlocks"/>
    <dgm:cxn modelId="{3FB8BEE3-B935-4DE8-8E38-437FAB1083C5}" type="presParOf" srcId="{41613598-DA74-4B4C-AA7A-47E5F3258470}" destId="{C67D551A-A288-4068-8279-579E96F60C7A}" srcOrd="0" destOrd="0" presId="urn:microsoft.com/office/officeart/2008/layout/AlternatingPictureBlocks"/>
    <dgm:cxn modelId="{73949043-34EE-4FFB-BB8C-DAD321701BB9}" type="presParOf" srcId="{41613598-DA74-4B4C-AA7A-47E5F3258470}" destId="{17F8EA99-AF03-4310-8432-75AA04AA025F}" srcOrd="1" destOrd="0" presId="urn:microsoft.com/office/officeart/2008/layout/AlternatingPictureBlocks"/>
    <dgm:cxn modelId="{36EE82EE-9B79-4511-AAC9-AACB60B17B43}" type="presParOf" srcId="{4A3DF0E4-1F89-4495-98E5-087BFC95CE1F}" destId="{A9FEC903-C4AF-4B25-A063-006D32149676}" srcOrd="1" destOrd="0" presId="urn:microsoft.com/office/officeart/2008/layout/AlternatingPictureBlocks"/>
    <dgm:cxn modelId="{E8344C98-B9AF-4F37-B476-65C1E8B635CE}" type="presParOf" srcId="{4A3DF0E4-1F89-4495-98E5-087BFC95CE1F}" destId="{9A2B77A4-9457-4D66-9125-D8E66AB82888}" srcOrd="2" destOrd="0" presId="urn:microsoft.com/office/officeart/2008/layout/AlternatingPictureBlocks"/>
    <dgm:cxn modelId="{91467ECA-AA32-4C8D-9A00-57FB479035A7}" type="presParOf" srcId="{9A2B77A4-9457-4D66-9125-D8E66AB82888}" destId="{40F45C87-A91E-47CA-89D1-6DE84FD4A9D2}" srcOrd="0" destOrd="0" presId="urn:microsoft.com/office/officeart/2008/layout/AlternatingPictureBlocks"/>
    <dgm:cxn modelId="{4C3EF27D-0421-4420-A7FF-C8020165D1E3}" type="presParOf" srcId="{9A2B77A4-9457-4D66-9125-D8E66AB82888}" destId="{33A62E38-4C1C-4236-B831-31621CDF4764}" srcOrd="1" destOrd="0" presId="urn:microsoft.com/office/officeart/2008/layout/AlternatingPictureBlocks"/>
    <dgm:cxn modelId="{E6759264-2ED5-4B9C-935A-4E65EEBF8EC2}" type="presParOf" srcId="{4A3DF0E4-1F89-4495-98E5-087BFC95CE1F}" destId="{6C37FC4B-B4DB-46E4-9955-A641670FC377}" srcOrd="3" destOrd="0" presId="urn:microsoft.com/office/officeart/2008/layout/AlternatingPictureBlocks"/>
    <dgm:cxn modelId="{98845C6D-857A-445E-80A8-A725FCA1EA0F}" type="presParOf" srcId="{4A3DF0E4-1F89-4495-98E5-087BFC95CE1F}" destId="{1F8351F6-DEFF-42BF-B495-1945EEC88FA6}" srcOrd="4" destOrd="0" presId="urn:microsoft.com/office/officeart/2008/layout/AlternatingPictureBlocks"/>
    <dgm:cxn modelId="{E4D44B9E-C63C-4DC8-82DA-44C668854DF7}" type="presParOf" srcId="{1F8351F6-DEFF-42BF-B495-1945EEC88FA6}" destId="{AB64371F-7961-4189-85DE-DE159DA7BE40}" srcOrd="0" destOrd="0" presId="urn:microsoft.com/office/officeart/2008/layout/AlternatingPictureBlocks"/>
    <dgm:cxn modelId="{15E8FEA9-9143-4755-8009-38E3FA27AE73}" type="presParOf" srcId="{1F8351F6-DEFF-42BF-B495-1945EEC88FA6}" destId="{A1A010A9-0753-40D7-ACAA-3EF4920AEDE7}" srcOrd="1" destOrd="0" presId="urn:microsoft.com/office/officeart/2008/layout/AlternatingPictureBlocks"/>
    <dgm:cxn modelId="{72FE1C71-92DD-454E-A352-04AB8FBEAC65}" type="presParOf" srcId="{4A3DF0E4-1F89-4495-98E5-087BFC95CE1F}" destId="{9F3CC5E4-A706-4801-B36E-2CD35B053B03}" srcOrd="5" destOrd="0" presId="urn:microsoft.com/office/officeart/2008/layout/AlternatingPictureBlocks"/>
    <dgm:cxn modelId="{1B98F7E9-739D-4371-B02C-ADCF02427A7C}" type="presParOf" srcId="{4A3DF0E4-1F89-4495-98E5-087BFC95CE1F}" destId="{D71FB8E3-D518-478F-868C-D2374F73BFCD}" srcOrd="6" destOrd="0" presId="urn:microsoft.com/office/officeart/2008/layout/AlternatingPictureBlocks"/>
    <dgm:cxn modelId="{72667027-1D56-4A64-9AF6-D6CCF7527FAB}" type="presParOf" srcId="{D71FB8E3-D518-478F-868C-D2374F73BFCD}" destId="{800ED04A-BFFA-4024-B1C3-361F671F27AA}" srcOrd="0" destOrd="0" presId="urn:microsoft.com/office/officeart/2008/layout/AlternatingPictureBlocks"/>
    <dgm:cxn modelId="{3F1D9869-9575-447C-B8A5-3DFE4DA6061C}" type="presParOf" srcId="{D71FB8E3-D518-478F-868C-D2374F73BFCD}" destId="{59637B0E-F3AC-4DAC-8670-A3AB379C1B0D}" srcOrd="1" destOrd="0" presId="urn:microsoft.com/office/officeart/2008/layout/AlternatingPictureBlocks"/>
    <dgm:cxn modelId="{0A1F6D20-5856-44A9-BFCC-85FD8F5B0635}" type="presParOf" srcId="{4A3DF0E4-1F89-4495-98E5-087BFC95CE1F}" destId="{F585BE84-71AD-44EA-AB23-130E2DF37AB5}" srcOrd="7" destOrd="0" presId="urn:microsoft.com/office/officeart/2008/layout/AlternatingPictureBlocks"/>
    <dgm:cxn modelId="{4AF78C51-81E7-4DBC-AB98-EBE6BF2B2DED}" type="presParOf" srcId="{4A3DF0E4-1F89-4495-98E5-087BFC95CE1F}" destId="{BE449D64-2793-41E0-8006-1F6855CF7EB4}" srcOrd="8" destOrd="0" presId="urn:microsoft.com/office/officeart/2008/layout/AlternatingPictureBlocks"/>
    <dgm:cxn modelId="{FAED3ED6-C206-42E1-8EB9-08473ED6327C}" type="presParOf" srcId="{BE449D64-2793-41E0-8006-1F6855CF7EB4}" destId="{2719C27A-16C9-4208-9BB7-3D54AC126CB1}" srcOrd="0" destOrd="0" presId="urn:microsoft.com/office/officeart/2008/layout/AlternatingPictureBlocks"/>
    <dgm:cxn modelId="{DDACB342-4DA0-4135-A9BE-5323345C58BE}" type="presParOf" srcId="{BE449D64-2793-41E0-8006-1F6855CF7EB4}" destId="{04D92150-3A95-4F88-AD02-F8FCA17C2DF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D551A-A288-4068-8279-579E96F60C7A}">
      <dsp:nvSpPr>
        <dsp:cNvPr id="0" name=""/>
        <dsp:cNvSpPr/>
      </dsp:nvSpPr>
      <dsp:spPr>
        <a:xfrm>
          <a:off x="1536719" y="508"/>
          <a:ext cx="2516222" cy="1138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food and water</a:t>
          </a:r>
          <a:endParaRPr lang="en-AU" sz="2800" kern="1200" dirty="0"/>
        </a:p>
      </dsp:txBody>
      <dsp:txXfrm>
        <a:off x="1536719" y="508"/>
        <a:ext cx="2516222" cy="1138047"/>
      </dsp:txXfrm>
    </dsp:sp>
    <dsp:sp modelId="{17F8EA99-AF03-4310-8432-75AA04AA025F}">
      <dsp:nvSpPr>
        <dsp:cNvPr id="0" name=""/>
        <dsp:cNvSpPr/>
      </dsp:nvSpPr>
      <dsp:spPr>
        <a:xfrm>
          <a:off x="311243" y="0"/>
          <a:ext cx="1126666" cy="11380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45C87-A91E-47CA-89D1-6DE84FD4A9D2}">
      <dsp:nvSpPr>
        <dsp:cNvPr id="0" name=""/>
        <dsp:cNvSpPr/>
      </dsp:nvSpPr>
      <dsp:spPr>
        <a:xfrm>
          <a:off x="297385" y="1326333"/>
          <a:ext cx="2516222" cy="1138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shelter and living space</a:t>
          </a:r>
          <a:endParaRPr lang="en-AU" sz="2800" kern="1200" dirty="0"/>
        </a:p>
      </dsp:txBody>
      <dsp:txXfrm>
        <a:off x="297385" y="1326333"/>
        <a:ext cx="2516222" cy="1138047"/>
      </dsp:txXfrm>
    </dsp:sp>
    <dsp:sp modelId="{33A62E38-4C1C-4236-B831-31621CDF4764}">
      <dsp:nvSpPr>
        <dsp:cNvPr id="0" name=""/>
        <dsp:cNvSpPr/>
      </dsp:nvSpPr>
      <dsp:spPr>
        <a:xfrm>
          <a:off x="2926274" y="1326333"/>
          <a:ext cx="1126666" cy="113804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4371F-7961-4189-85DE-DE159DA7BE40}">
      <dsp:nvSpPr>
        <dsp:cNvPr id="0" name=""/>
        <dsp:cNvSpPr/>
      </dsp:nvSpPr>
      <dsp:spPr>
        <a:xfrm>
          <a:off x="1536719" y="2652158"/>
          <a:ext cx="2516222" cy="1138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suitable temperature</a:t>
          </a:r>
          <a:endParaRPr lang="en-AU" sz="2800" kern="1200" dirty="0"/>
        </a:p>
      </dsp:txBody>
      <dsp:txXfrm>
        <a:off x="1536719" y="2652158"/>
        <a:ext cx="2516222" cy="1138047"/>
      </dsp:txXfrm>
    </dsp:sp>
    <dsp:sp modelId="{A1A010A9-0753-40D7-ACAA-3EF4920AEDE7}">
      <dsp:nvSpPr>
        <dsp:cNvPr id="0" name=""/>
        <dsp:cNvSpPr/>
      </dsp:nvSpPr>
      <dsp:spPr>
        <a:xfrm>
          <a:off x="297385" y="2652158"/>
          <a:ext cx="1126666" cy="11380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ED04A-BFFA-4024-B1C3-361F671F27AA}">
      <dsp:nvSpPr>
        <dsp:cNvPr id="0" name=""/>
        <dsp:cNvSpPr/>
      </dsp:nvSpPr>
      <dsp:spPr>
        <a:xfrm>
          <a:off x="339456" y="3977983"/>
          <a:ext cx="2516222" cy="1138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gases such as oxygen</a:t>
          </a:r>
          <a:endParaRPr lang="en-AU" sz="2800" kern="1200" dirty="0"/>
        </a:p>
      </dsp:txBody>
      <dsp:txXfrm>
        <a:off x="339456" y="3977983"/>
        <a:ext cx="2516222" cy="1138047"/>
      </dsp:txXfrm>
    </dsp:sp>
    <dsp:sp modelId="{59637B0E-F3AC-4DAC-8670-A3AB379C1B0D}">
      <dsp:nvSpPr>
        <dsp:cNvPr id="0" name=""/>
        <dsp:cNvSpPr/>
      </dsp:nvSpPr>
      <dsp:spPr>
        <a:xfrm>
          <a:off x="2926274" y="3977983"/>
          <a:ext cx="1126666" cy="113804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9C27A-16C9-4208-9BB7-3D54AC126CB1}">
      <dsp:nvSpPr>
        <dsp:cNvPr id="0" name=""/>
        <dsp:cNvSpPr/>
      </dsp:nvSpPr>
      <dsp:spPr>
        <a:xfrm>
          <a:off x="1536719" y="5303808"/>
          <a:ext cx="2516222" cy="1138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mating partners for reproduction</a:t>
          </a:r>
          <a:endParaRPr lang="en-AU" sz="2800" kern="1200" dirty="0"/>
        </a:p>
      </dsp:txBody>
      <dsp:txXfrm>
        <a:off x="1536719" y="5303808"/>
        <a:ext cx="2516222" cy="1138047"/>
      </dsp:txXfrm>
    </dsp:sp>
    <dsp:sp modelId="{04D92150-3A95-4F88-AD02-F8FCA17C2DFF}">
      <dsp:nvSpPr>
        <dsp:cNvPr id="0" name=""/>
        <dsp:cNvSpPr/>
      </dsp:nvSpPr>
      <dsp:spPr>
        <a:xfrm>
          <a:off x="297385" y="5303808"/>
          <a:ext cx="1126666" cy="11380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B51B9-CEBB-41A0-B7DF-D284C3B0603B}" type="datetimeFigureOut">
              <a:rPr lang="en-AU" smtClean="0"/>
              <a:t>21/04/2017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58F05-B08B-4C25-9334-F60042BDA5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737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0C859-B590-4DD3-8AFE-CC634447F02B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Science </a:t>
            </a:r>
          </a:p>
          <a:p>
            <a:r>
              <a:rPr lang="en-GB" altLang="en-US"/>
              <a:t>What is an ecosystem?</a:t>
            </a:r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246" y="3232666"/>
            <a:ext cx="7288848" cy="3062526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96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E7F13-C421-4961-A5AE-6EA701208FA7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Science </a:t>
            </a:r>
          </a:p>
          <a:p>
            <a:r>
              <a:rPr lang="en-GB" altLang="en-US"/>
              <a:t>What is an ecosystem?</a:t>
            </a: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246" y="3232666"/>
            <a:ext cx="7288848" cy="3062526"/>
          </a:xfrm>
        </p:spPr>
        <p:txBody>
          <a:bodyPr/>
          <a:lstStyle/>
          <a:p>
            <a:r>
              <a:rPr lang="en-GB" altLang="en-US" b="1"/>
              <a:t>Photo credit: </a:t>
            </a:r>
            <a:r>
              <a:rPr lang="en-GB" altLang="en-US"/>
              <a:t>Jupiterimages Corporation</a:t>
            </a:r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09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8CD63-13B9-4541-A081-D5BFF2D7254B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Science </a:t>
            </a:r>
          </a:p>
          <a:p>
            <a:r>
              <a:rPr lang="en-GB" altLang="en-US"/>
              <a:t>What is an ecosystem?</a:t>
            </a: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246" y="3232666"/>
            <a:ext cx="7288848" cy="3062526"/>
          </a:xfrm>
        </p:spPr>
        <p:txBody>
          <a:bodyPr/>
          <a:lstStyle/>
          <a:p>
            <a:r>
              <a:rPr lang="en-GB" altLang="en-US" b="1"/>
              <a:t>Photo credit: </a:t>
            </a:r>
            <a:r>
              <a:rPr lang="en-GB" altLang="en-US"/>
              <a:t>Jupiterimages Corporation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9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1" y="53976"/>
            <a:ext cx="9654116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62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bitesize/ks3/science/organisms_behaviour_health/life_processes/activity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1pp_7-yTN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582" y="4973757"/>
            <a:ext cx="5098473" cy="1641490"/>
          </a:xfrm>
        </p:spPr>
        <p:txBody>
          <a:bodyPr/>
          <a:lstStyle/>
          <a:p>
            <a:pPr algn="ctr"/>
            <a:r>
              <a:rPr lang="en-AU" dirty="0" smtClean="0"/>
              <a:t>5.1 living places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3236" y="5309981"/>
            <a:ext cx="4755418" cy="754025"/>
          </a:xfrm>
        </p:spPr>
        <p:txBody>
          <a:bodyPr>
            <a:normAutofit/>
          </a:bodyPr>
          <a:lstStyle/>
          <a:p>
            <a:pPr algn="ctr"/>
            <a:r>
              <a:rPr lang="en-AU" sz="2400" dirty="0" smtClean="0"/>
              <a:t>Year 7 Science - Biodiversity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712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672" y="0"/>
            <a:ext cx="9720072" cy="1499616"/>
          </a:xfrm>
        </p:spPr>
        <p:txBody>
          <a:bodyPr/>
          <a:lstStyle/>
          <a:p>
            <a:pPr algn="ctr"/>
            <a:r>
              <a:rPr lang="en-AU" dirty="0" smtClean="0"/>
              <a:t>biotic vs Abiotic Factors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073563" y="1890684"/>
          <a:ext cx="8128000" cy="1416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567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Biotic factors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Abiotic factors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41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1672" y="1237750"/>
            <a:ext cx="979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List the biotic and abiotic factors of the ecosystem shown on the next slide</a:t>
            </a:r>
            <a:endParaRPr lang="en-AU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98563"/>
            <a:ext cx="6179126" cy="30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183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035" y="5061151"/>
            <a:ext cx="1413164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t</a:t>
            </a:r>
            <a:r>
              <a:rPr lang="en-AU" sz="2400" b="1" dirty="0" smtClean="0">
                <a:solidFill>
                  <a:schemeClr val="bg1"/>
                </a:solidFill>
              </a:rPr>
              <a:t>urtles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3195" y="4599486"/>
            <a:ext cx="1413164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fish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035" y="3169319"/>
            <a:ext cx="1413164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plants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1817" y="5605490"/>
            <a:ext cx="1413164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insects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8653" y="3508663"/>
            <a:ext cx="1413164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frog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12948" y="2138783"/>
            <a:ext cx="1413164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deer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320" y="6067155"/>
            <a:ext cx="1413164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grass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5235" y="738531"/>
            <a:ext cx="1413164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bird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6981" y="3743737"/>
            <a:ext cx="1413164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lily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42235" y="969363"/>
            <a:ext cx="1413164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trees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3864" y="1288751"/>
            <a:ext cx="1413164" cy="461665"/>
          </a:xfrm>
          <a:prstGeom prst="rect">
            <a:avLst/>
          </a:prstGeom>
          <a:solidFill>
            <a:srgbClr val="F8BF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oxygen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8467" y="3046998"/>
            <a:ext cx="1413164" cy="461665"/>
          </a:xfrm>
          <a:prstGeom prst="rect">
            <a:avLst/>
          </a:prstGeom>
          <a:solidFill>
            <a:srgbClr val="F8BF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water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13195" y="738532"/>
            <a:ext cx="2707305" cy="461665"/>
          </a:xfrm>
          <a:prstGeom prst="rect">
            <a:avLst/>
          </a:prstGeom>
          <a:solidFill>
            <a:srgbClr val="F8BF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c</a:t>
            </a:r>
            <a:r>
              <a:rPr lang="en-AU" sz="2400" b="1" dirty="0" smtClean="0">
                <a:solidFill>
                  <a:schemeClr val="bg1"/>
                </a:solidFill>
              </a:rPr>
              <a:t>arbon dioxide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31013" y="46035"/>
            <a:ext cx="1413164" cy="461665"/>
          </a:xfrm>
          <a:prstGeom prst="rect">
            <a:avLst/>
          </a:prstGeom>
          <a:solidFill>
            <a:srgbClr val="F8BF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sunlight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6613" y="6093996"/>
            <a:ext cx="1413164" cy="461665"/>
          </a:xfrm>
          <a:prstGeom prst="rect">
            <a:avLst/>
          </a:prstGeom>
          <a:solidFill>
            <a:srgbClr val="F8BF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soil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6868" y="1803418"/>
            <a:ext cx="2515860" cy="461665"/>
          </a:xfrm>
          <a:prstGeom prst="rect">
            <a:avLst/>
          </a:prstGeom>
          <a:solidFill>
            <a:srgbClr val="F8BF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temperature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7671" y="83322"/>
            <a:ext cx="2119746" cy="461665"/>
          </a:xfrm>
          <a:prstGeom prst="rect">
            <a:avLst/>
          </a:prstGeom>
          <a:solidFill>
            <a:srgbClr val="F8BFF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Abiotic factors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671" y="738531"/>
            <a:ext cx="2119746" cy="4616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Biotic factors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844" y="5365468"/>
            <a:ext cx="829205" cy="461665"/>
          </a:xfrm>
          <a:prstGeom prst="rect">
            <a:avLst/>
          </a:prstGeom>
          <a:solidFill>
            <a:srgbClr val="F8BF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log</a:t>
            </a:r>
            <a:endParaRPr lang="en-A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Interactions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55343" y="2084831"/>
            <a:ext cx="10398457" cy="4092131"/>
          </a:xfrm>
        </p:spPr>
        <p:txBody>
          <a:bodyPr>
            <a:normAutofit/>
          </a:bodyPr>
          <a:lstStyle/>
          <a:p>
            <a:r>
              <a:rPr lang="en-AU" sz="3200" dirty="0" smtClean="0"/>
              <a:t>List at least </a:t>
            </a:r>
            <a:r>
              <a:rPr lang="en-AU" sz="3200" u="sng" dirty="0" smtClean="0"/>
              <a:t>three</a:t>
            </a:r>
            <a:r>
              <a:rPr lang="en-AU" sz="3200" dirty="0" smtClean="0"/>
              <a:t> interactions within this habitat?</a:t>
            </a:r>
          </a:p>
          <a:p>
            <a:endParaRPr lang="en-AU" sz="4000" dirty="0" smtClean="0"/>
          </a:p>
          <a:p>
            <a:pPr lvl="1"/>
            <a:r>
              <a:rPr lang="en-AU" sz="3200" dirty="0" smtClean="0"/>
              <a:t> This can be between biotic and abiotic factors </a:t>
            </a:r>
          </a:p>
          <a:p>
            <a:pPr lvl="1"/>
            <a:r>
              <a:rPr lang="en-AU" sz="3200" dirty="0" smtClean="0"/>
              <a:t> Or between biotic and biotic factors</a:t>
            </a:r>
          </a:p>
          <a:p>
            <a:pPr lvl="1"/>
            <a:r>
              <a:rPr lang="en-AU" sz="3200" dirty="0" smtClean="0"/>
              <a:t> You can even have an interaction with more than one factor</a:t>
            </a:r>
          </a:p>
          <a:p>
            <a:pPr lvl="1"/>
            <a:endParaRPr lang="en-AU" sz="3200" dirty="0"/>
          </a:p>
          <a:p>
            <a:pPr marL="128016" lvl="1" indent="0">
              <a:buNone/>
            </a:pPr>
            <a:r>
              <a:rPr lang="en-AU" sz="3200" dirty="0" err="1" smtClean="0"/>
              <a:t>Eg</a:t>
            </a:r>
            <a:r>
              <a:rPr lang="en-AU" sz="3200" dirty="0" smtClean="0"/>
              <a:t>: Deer drinks water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3712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Needs of living things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0436" y="1939636"/>
            <a:ext cx="10023765" cy="472439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AU" sz="2800" dirty="0"/>
              <a:t>Every organism has particular needs and will only live where these need are met</a:t>
            </a:r>
            <a:r>
              <a:rPr lang="en-AU" sz="2800" dirty="0" smtClean="0"/>
              <a:t>. </a:t>
            </a:r>
            <a:r>
              <a:rPr lang="en-AU" altLang="en-US" sz="2800" dirty="0" smtClean="0"/>
              <a:t>There </a:t>
            </a:r>
            <a:r>
              <a:rPr lang="en-AU" altLang="en-US" sz="2800" dirty="0"/>
              <a:t>are 7 life processes that can help us decide this: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AU" altLang="en-US" sz="3200" dirty="0">
                <a:solidFill>
                  <a:schemeClr val="accent2"/>
                </a:solidFill>
              </a:rPr>
              <a:t>M</a:t>
            </a:r>
            <a:r>
              <a:rPr lang="en-AU" altLang="en-US" sz="3200" dirty="0"/>
              <a:t>ovement</a:t>
            </a:r>
          </a:p>
          <a:p>
            <a:pPr>
              <a:buNone/>
              <a:defRPr/>
            </a:pPr>
            <a:r>
              <a:rPr lang="en-AU" altLang="en-US" sz="3200" dirty="0">
                <a:solidFill>
                  <a:schemeClr val="accent2"/>
                </a:solidFill>
              </a:rPr>
              <a:t>R</a:t>
            </a:r>
            <a:r>
              <a:rPr lang="en-AU" altLang="en-US" sz="3200" dirty="0"/>
              <a:t>espiration (needs energy)</a:t>
            </a:r>
          </a:p>
          <a:p>
            <a:pPr>
              <a:buNone/>
              <a:defRPr/>
            </a:pPr>
            <a:r>
              <a:rPr lang="en-AU" altLang="en-US" sz="3200" dirty="0">
                <a:solidFill>
                  <a:schemeClr val="accent2"/>
                </a:solidFill>
              </a:rPr>
              <a:t>S</a:t>
            </a:r>
            <a:r>
              <a:rPr lang="en-AU" altLang="en-US" sz="3200" dirty="0"/>
              <a:t>ensitivity</a:t>
            </a:r>
          </a:p>
          <a:p>
            <a:pPr>
              <a:buNone/>
              <a:defRPr/>
            </a:pPr>
            <a:r>
              <a:rPr lang="en-AU" altLang="en-US" sz="3200" dirty="0">
                <a:solidFill>
                  <a:schemeClr val="accent2"/>
                </a:solidFill>
              </a:rPr>
              <a:t>G</a:t>
            </a:r>
            <a:r>
              <a:rPr lang="en-AU" altLang="en-US" sz="3200" dirty="0"/>
              <a:t>rowth</a:t>
            </a:r>
          </a:p>
          <a:p>
            <a:pPr>
              <a:buNone/>
              <a:defRPr/>
            </a:pPr>
            <a:r>
              <a:rPr lang="en-AU" altLang="en-US" sz="3200" dirty="0">
                <a:solidFill>
                  <a:schemeClr val="accent2"/>
                </a:solidFill>
              </a:rPr>
              <a:t>R</a:t>
            </a:r>
            <a:r>
              <a:rPr lang="en-AU" altLang="en-US" sz="3200" dirty="0"/>
              <a:t>eproduction</a:t>
            </a:r>
          </a:p>
          <a:p>
            <a:pPr>
              <a:buNone/>
              <a:defRPr/>
            </a:pPr>
            <a:r>
              <a:rPr lang="en-AU" altLang="en-US" sz="3200" dirty="0">
                <a:solidFill>
                  <a:schemeClr val="accent2"/>
                </a:solidFill>
              </a:rPr>
              <a:t>E</a:t>
            </a:r>
            <a:r>
              <a:rPr lang="en-AU" altLang="en-US" sz="3200" dirty="0"/>
              <a:t>xcretion (eliminate waste)</a:t>
            </a:r>
          </a:p>
          <a:p>
            <a:pPr>
              <a:buNone/>
              <a:defRPr/>
            </a:pPr>
            <a:r>
              <a:rPr lang="en-AU" altLang="en-US" sz="3200" dirty="0">
                <a:solidFill>
                  <a:schemeClr val="accent2"/>
                </a:solidFill>
              </a:rPr>
              <a:t>N</a:t>
            </a:r>
            <a:r>
              <a:rPr lang="en-AU" altLang="en-US" sz="3200" dirty="0"/>
              <a:t>utrition (take in food</a:t>
            </a:r>
            <a:r>
              <a:rPr lang="en-AU" altLang="en-US" sz="3200" dirty="0" smtClean="0"/>
              <a:t>)</a:t>
            </a:r>
            <a:endParaRPr lang="en-AU" alt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665" y="3212523"/>
            <a:ext cx="5572125" cy="3009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28" y="3439252"/>
            <a:ext cx="2450174" cy="24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MRS GREN TASKs	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08" y="2035673"/>
            <a:ext cx="11222182" cy="12884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 Watch the life process video and answer the questions on your worksheet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 </a:t>
            </a:r>
            <a:r>
              <a:rPr lang="en-AU" sz="2800" dirty="0" smtClean="0"/>
              <a:t>Cut and Paste Activity – Match up the life processes for plants and animals </a:t>
            </a:r>
            <a:endParaRPr lang="en-AU" sz="2800" dirty="0"/>
          </a:p>
        </p:txBody>
      </p:sp>
      <p:pic>
        <p:nvPicPr>
          <p:cNvPr id="9218" name="Picture 2" descr="Image result for MRS G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1" y="3324146"/>
            <a:ext cx="6149398" cy="353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5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81013"/>
            <a:ext cx="116205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2509"/>
            <a:ext cx="12201549" cy="5717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141" y="2204329"/>
            <a:ext cx="2590800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41" y="3036469"/>
            <a:ext cx="2476500" cy="65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66" y="3720067"/>
            <a:ext cx="2533650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241" y="4445782"/>
            <a:ext cx="2581275" cy="581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66" y="5053529"/>
            <a:ext cx="25336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44" y="63528"/>
            <a:ext cx="9601067" cy="673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2904" y="881029"/>
            <a:ext cx="9654116" cy="54927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What is an ecosystem?</a:t>
            </a:r>
          </a:p>
        </p:txBody>
      </p:sp>
      <p:sp>
        <p:nvSpPr>
          <p:cNvPr id="251916" name="Text Box 12"/>
          <p:cNvSpPr txBox="1">
            <a:spLocks noChangeArrowheads="1"/>
          </p:cNvSpPr>
          <p:nvPr/>
        </p:nvSpPr>
        <p:spPr bwMode="auto">
          <a:xfrm>
            <a:off x="1985965" y="2628976"/>
            <a:ext cx="7337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800" dirty="0">
                <a:cs typeface="Arial" panose="020B0604020202020204" pitchFamily="34" charset="0"/>
              </a:rPr>
              <a:t>Each ecosystem can be divided into a:</a:t>
            </a:r>
            <a:endParaRPr lang="en-GB" altLang="en-US" sz="2800" b="1" dirty="0">
              <a:cs typeface="Arial" panose="020B0604020202020204" pitchFamily="34" charset="0"/>
            </a:endParaRPr>
          </a:p>
        </p:txBody>
      </p:sp>
      <p:sp>
        <p:nvSpPr>
          <p:cNvPr id="251917" name="Rectangle 13"/>
          <p:cNvSpPr>
            <a:spLocks noChangeArrowheads="1"/>
          </p:cNvSpPr>
          <p:nvPr/>
        </p:nvSpPr>
        <p:spPr bwMode="auto">
          <a:xfrm>
            <a:off x="2637273" y="3989465"/>
            <a:ext cx="85804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8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8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community</a:t>
            </a:r>
            <a:r>
              <a:rPr lang="en-GB" altLang="en-US" sz="2800" dirty="0">
                <a:solidFill>
                  <a:srgbClr val="01006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800" dirty="0">
                <a:latin typeface="+mn-lt"/>
                <a:cs typeface="Arial" panose="020B0604020202020204" pitchFamily="34" charset="0"/>
              </a:rPr>
              <a:t>– the living part, </a:t>
            </a:r>
            <a:r>
              <a:rPr lang="en-GB" altLang="en-US" sz="2800" dirty="0" smtClean="0">
                <a:latin typeface="+mn-lt"/>
                <a:cs typeface="Arial" panose="020B0604020202020204" pitchFamily="34" charset="0"/>
              </a:rPr>
              <a:t>(all </a:t>
            </a:r>
            <a:r>
              <a:rPr lang="en-GB" altLang="en-US" sz="2800" dirty="0">
                <a:latin typeface="+mn-lt"/>
                <a:cs typeface="Arial" panose="020B0604020202020204" pitchFamily="34" charset="0"/>
              </a:rPr>
              <a:t>the different organisms living in that particular </a:t>
            </a:r>
            <a:r>
              <a:rPr lang="en-GB" altLang="en-US" sz="2800" dirty="0" smtClean="0">
                <a:latin typeface="+mn-lt"/>
                <a:cs typeface="Arial" panose="020B0604020202020204" pitchFamily="34" charset="0"/>
              </a:rPr>
              <a:t>habitat)</a:t>
            </a:r>
            <a:endParaRPr lang="en-GB" altLang="en-US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2193928" y="3098876"/>
            <a:ext cx="82375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8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GB" altLang="en-US" sz="28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habitat</a:t>
            </a:r>
            <a:r>
              <a:rPr lang="en-GB" altLang="en-US" sz="2800" dirty="0">
                <a:solidFill>
                  <a:srgbClr val="01006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800" dirty="0">
                <a:latin typeface="+mn-lt"/>
                <a:cs typeface="Arial" panose="020B0604020202020204" pitchFamily="34" charset="0"/>
              </a:rPr>
              <a:t>– the non-living part, </a:t>
            </a:r>
            <a:r>
              <a:rPr lang="en-GB" altLang="en-US" sz="2800" dirty="0" smtClean="0">
                <a:latin typeface="+mn-lt"/>
                <a:cs typeface="Arial" panose="020B0604020202020204" pitchFamily="34" charset="0"/>
              </a:rPr>
              <a:t>(the </a:t>
            </a:r>
            <a:r>
              <a:rPr lang="en-GB" altLang="en-US" sz="2800" dirty="0">
                <a:latin typeface="+mn-lt"/>
                <a:cs typeface="Arial" panose="020B0604020202020204" pitchFamily="34" charset="0"/>
              </a:rPr>
              <a:t>physical area in which organisms </a:t>
            </a:r>
            <a:r>
              <a:rPr lang="en-GB" altLang="en-US" sz="2800" dirty="0" smtClean="0">
                <a:latin typeface="+mn-lt"/>
                <a:cs typeface="Arial" panose="020B0604020202020204" pitchFamily="34" charset="0"/>
              </a:rPr>
              <a:t>live)</a:t>
            </a:r>
            <a:endParaRPr lang="en-GB" altLang="en-U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51919" name="Rectangle 15"/>
          <p:cNvSpPr>
            <a:spLocks noChangeArrowheads="1"/>
          </p:cNvSpPr>
          <p:nvPr/>
        </p:nvSpPr>
        <p:spPr bwMode="auto">
          <a:xfrm>
            <a:off x="4038600" y="4954926"/>
            <a:ext cx="8153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8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None/>
            </a:pPr>
            <a:r>
              <a:rPr lang="en-GB" altLang="en-US" sz="2800" dirty="0" smtClean="0">
                <a:latin typeface="+mn-lt"/>
              </a:rPr>
              <a:t>Each community is made up of many different populations. A </a:t>
            </a:r>
            <a:r>
              <a:rPr lang="en-GB" altLang="en-US" sz="2800" b="1" dirty="0" smtClean="0">
                <a:solidFill>
                  <a:schemeClr val="accent2"/>
                </a:solidFill>
                <a:latin typeface="+mn-lt"/>
              </a:rPr>
              <a:t>population</a:t>
            </a:r>
            <a:r>
              <a:rPr lang="en-GB" altLang="en-US" sz="2800" dirty="0" smtClean="0">
                <a:solidFill>
                  <a:srgbClr val="010066"/>
                </a:solidFill>
                <a:latin typeface="+mn-lt"/>
              </a:rPr>
              <a:t> </a:t>
            </a:r>
            <a:r>
              <a:rPr lang="en-GB" altLang="en-US" sz="2800" dirty="0" smtClean="0">
                <a:latin typeface="+mn-lt"/>
              </a:rPr>
              <a:t>is all the members of a particular species living in one habitat – for example, the population of kookaburras in a bushland habitat.</a:t>
            </a:r>
            <a:endParaRPr lang="en-GB" altLang="en-US" sz="2800" dirty="0">
              <a:latin typeface="+mn-lt"/>
            </a:endParaRPr>
          </a:p>
        </p:txBody>
      </p:sp>
      <p:sp>
        <p:nvSpPr>
          <p:cNvPr id="251920" name="Text Box 16"/>
          <p:cNvSpPr txBox="1">
            <a:spLocks noChangeArrowheads="1"/>
          </p:cNvSpPr>
          <p:nvPr/>
        </p:nvSpPr>
        <p:spPr bwMode="auto">
          <a:xfrm>
            <a:off x="902904" y="1704472"/>
            <a:ext cx="85804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800" dirty="0">
                <a:cs typeface="Arial" panose="020B0604020202020204" pitchFamily="34" charset="0"/>
              </a:rPr>
              <a:t>The environment is made of many different types of </a:t>
            </a:r>
            <a:r>
              <a:rPr lang="en-GB" altLang="en-US" sz="2800" b="1" dirty="0">
                <a:solidFill>
                  <a:schemeClr val="accent2"/>
                </a:solidFill>
                <a:cs typeface="Arial" panose="020B0604020202020204" pitchFamily="34" charset="0"/>
              </a:rPr>
              <a:t>ecosystems</a:t>
            </a:r>
            <a:r>
              <a:rPr lang="en-GB" altLang="en-US" sz="2800" dirty="0">
                <a:cs typeface="Arial" panose="020B0604020202020204" pitchFamily="34" charset="0"/>
              </a:rPr>
              <a:t>, such as seashores, forests, lakes and deserts.</a:t>
            </a:r>
          </a:p>
        </p:txBody>
      </p:sp>
    </p:spTree>
    <p:extLst>
      <p:ext uri="{BB962C8B-B14F-4D97-AF65-F5344CB8AC3E}">
        <p14:creationId xmlns:p14="http://schemas.microsoft.com/office/powerpoint/2010/main" val="28533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6" grpId="0"/>
      <p:bldP spid="251917" grpId="0"/>
      <p:bldP spid="251918" grpId="0"/>
      <p:bldP spid="2519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48014" y="1075602"/>
            <a:ext cx="9654116" cy="54927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What is a habitat?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228767" y="5402757"/>
            <a:ext cx="75020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2800" dirty="0"/>
              <a:t>A habitat </a:t>
            </a:r>
            <a:r>
              <a:rPr lang="en-GB" altLang="en-US" sz="2800" dirty="0" smtClean="0"/>
              <a:t>is where an organism lives. </a:t>
            </a:r>
          </a:p>
          <a:p>
            <a:pPr algn="ctr"/>
            <a:r>
              <a:rPr lang="en-GB" altLang="en-US" sz="2800" dirty="0" smtClean="0"/>
              <a:t>A habitat must provide everything </a:t>
            </a:r>
          </a:p>
          <a:p>
            <a:pPr algn="ctr"/>
            <a:r>
              <a:rPr lang="en-GB" altLang="en-US" sz="2800" dirty="0" smtClean="0"/>
              <a:t>an </a:t>
            </a:r>
            <a:r>
              <a:rPr lang="en-GB" altLang="en-US" sz="2800" dirty="0"/>
              <a:t>organism needs to </a:t>
            </a:r>
            <a:r>
              <a:rPr lang="en-GB" altLang="en-US" sz="2800" dirty="0" smtClean="0"/>
              <a:t>survive</a:t>
            </a:r>
            <a:r>
              <a:rPr lang="en-GB" altLang="en-US" sz="2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7" y="1935493"/>
            <a:ext cx="7502069" cy="3391654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/>
          </p:nvPr>
        </p:nvGraphicFramePr>
        <p:xfrm>
          <a:off x="7730835" y="235527"/>
          <a:ext cx="4350327" cy="644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90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/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61869" y="1009940"/>
            <a:ext cx="9654116" cy="54927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Different types 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of </a:t>
            </a:r>
            <a:r>
              <a:rPr lang="en-GB" altLang="en-US" dirty="0"/>
              <a:t>habitats</a:t>
            </a:r>
          </a:p>
        </p:txBody>
      </p:sp>
      <p:pic>
        <p:nvPicPr>
          <p:cNvPr id="73736" name="Picture 8" descr="34765152_cre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79" y="4005552"/>
            <a:ext cx="3522662" cy="26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7" name="Picture 9" descr="37028962_cr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79" y="1311565"/>
            <a:ext cx="3522662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8" name="Picture 10" descr="7641312_cred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579" y="4005552"/>
            <a:ext cx="3522662" cy="26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9" name="Picture 11" descr="7802949_cred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166" y="1311564"/>
            <a:ext cx="35179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72784" y="1933575"/>
            <a:ext cx="43432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2800" dirty="0" smtClean="0"/>
              <a:t>Write a list of different habitats </a:t>
            </a:r>
            <a:endParaRPr lang="en-GB" altLang="en-US" sz="2800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85844" y="2887682"/>
            <a:ext cx="434323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Wetlands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Ocean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Coral reef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Rock pool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Rainforest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Forest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Desert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Grassland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Freshwater Creek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24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Biotic and abiotic factors</a:t>
            </a: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831" y="2084832"/>
            <a:ext cx="7917351" cy="4269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83" y="2829652"/>
            <a:ext cx="2450174" cy="24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84487" y="636755"/>
            <a:ext cx="9720072" cy="1499616"/>
          </a:xfrm>
        </p:spPr>
        <p:txBody>
          <a:bodyPr/>
          <a:lstStyle/>
          <a:p>
            <a:r>
              <a:rPr lang="en-AU" dirty="0" smtClean="0"/>
              <a:t>Needs of living things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24128" y="2136371"/>
            <a:ext cx="4754880" cy="822960"/>
          </a:xfrm>
        </p:spPr>
        <p:txBody>
          <a:bodyPr>
            <a:normAutofit/>
          </a:bodyPr>
          <a:lstStyle/>
          <a:p>
            <a:pPr algn="ctr"/>
            <a:r>
              <a:rPr lang="en-AU" sz="3200" dirty="0" smtClean="0"/>
              <a:t>Biotic Factors</a:t>
            </a:r>
            <a:endParaRPr lang="en-AU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1024128" y="3201318"/>
            <a:ext cx="4754880" cy="2842808"/>
          </a:xfrm>
        </p:spPr>
        <p:txBody>
          <a:bodyPr/>
          <a:lstStyle/>
          <a:p>
            <a:r>
              <a:rPr lang="en-AU" altLang="en-US" sz="2800" dirty="0" smtClean="0"/>
              <a:t>Living things within a habitat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2800" dirty="0" smtClean="0"/>
              <a:t> Partners </a:t>
            </a:r>
            <a:r>
              <a:rPr lang="en-AU" altLang="en-US" sz="2800" dirty="0"/>
              <a:t>for </a:t>
            </a:r>
            <a:r>
              <a:rPr lang="en-AU" altLang="en-US" sz="2800" dirty="0" smtClean="0"/>
              <a:t>mating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2800" dirty="0" smtClean="0"/>
              <a:t> Organisms </a:t>
            </a:r>
            <a:r>
              <a:rPr lang="en-AU" altLang="en-US" sz="2800" dirty="0"/>
              <a:t>to eat (food</a:t>
            </a:r>
            <a:r>
              <a:rPr lang="en-AU" altLang="en-US" sz="28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2800" dirty="0" smtClean="0"/>
              <a:t> Predators </a:t>
            </a:r>
            <a:r>
              <a:rPr lang="en-AU" altLang="en-US" sz="2800" dirty="0"/>
              <a:t>and competitors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018649" y="2136371"/>
            <a:ext cx="4754880" cy="822960"/>
          </a:xfrm>
        </p:spPr>
        <p:txBody>
          <a:bodyPr>
            <a:normAutofit/>
          </a:bodyPr>
          <a:lstStyle/>
          <a:p>
            <a:pPr algn="ctr"/>
            <a:r>
              <a:rPr lang="en-AU" sz="3200" dirty="0" smtClean="0"/>
              <a:t>Abiotic Factors</a:t>
            </a:r>
            <a:endParaRPr lang="en-AU" sz="3200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5990887" y="3201318"/>
            <a:ext cx="5771621" cy="2842808"/>
          </a:xfrm>
        </p:spPr>
        <p:txBody>
          <a:bodyPr/>
          <a:lstStyle/>
          <a:p>
            <a:r>
              <a:rPr lang="en-AU" sz="2800" dirty="0" smtClean="0"/>
              <a:t>Non living factors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2800" dirty="0"/>
              <a:t> </a:t>
            </a:r>
            <a:r>
              <a:rPr lang="en-AU" altLang="en-US" sz="2800" dirty="0" smtClean="0"/>
              <a:t>Air (oxygen and carbon dioxide</a:t>
            </a:r>
            <a:r>
              <a:rPr lang="en-AU" altLang="en-US" sz="2800" dirty="0"/>
              <a:t>)</a:t>
            </a:r>
            <a:endParaRPr lang="en-AU" alt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2800" dirty="0" smtClean="0"/>
              <a:t> Light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2800" dirty="0" smtClean="0"/>
              <a:t> Soil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2800" dirty="0" smtClean="0"/>
              <a:t> Temperature</a:t>
            </a:r>
            <a:endParaRPr lang="en-AU" altLang="en-US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88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</TotalTime>
  <Words>424</Words>
  <Application>Microsoft Office PowerPoint</Application>
  <PresentationFormat>Widescreen</PresentationFormat>
  <Paragraphs>95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5.1 living places</vt:lpstr>
      <vt:lpstr>PowerPoint Presentation</vt:lpstr>
      <vt:lpstr>PowerPoint Presentation</vt:lpstr>
      <vt:lpstr>PowerPoint Presentation</vt:lpstr>
      <vt:lpstr>What is an ecosystem?</vt:lpstr>
      <vt:lpstr>What is a habitat?</vt:lpstr>
      <vt:lpstr>Different types  of habitats</vt:lpstr>
      <vt:lpstr>Biotic and abiotic factors</vt:lpstr>
      <vt:lpstr>Needs of living things</vt:lpstr>
      <vt:lpstr>biotic vs Abiotic Factors</vt:lpstr>
      <vt:lpstr>PowerPoint Presentation</vt:lpstr>
      <vt:lpstr>Interactions</vt:lpstr>
      <vt:lpstr>Needs of living things</vt:lpstr>
      <vt:lpstr>MRS GREN TASKs  </vt:lpstr>
    </vt:vector>
  </TitlesOfParts>
  <Company>St Monica's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living places</dc:title>
  <dc:creator>R.Zammit</dc:creator>
  <cp:lastModifiedBy>R.Zammit</cp:lastModifiedBy>
  <cp:revision>1</cp:revision>
  <dcterms:created xsi:type="dcterms:W3CDTF">2017-04-21T02:10:00Z</dcterms:created>
  <dcterms:modified xsi:type="dcterms:W3CDTF">2017-04-21T02:11:00Z</dcterms:modified>
</cp:coreProperties>
</file>