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994568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B5976-13A7-4E4B-8D8F-58E59437D993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4279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4279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978A3-A78C-445B-AB7D-9744E5482F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6710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F3C4-F36F-4B9C-A61A-B44F43C5D816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8F25-F17B-4B77-A7BA-A31D34EA89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878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F3C4-F36F-4B9C-A61A-B44F43C5D816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8F25-F17B-4B77-A7BA-A31D34EA89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24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F3C4-F36F-4B9C-A61A-B44F43C5D816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8F25-F17B-4B77-A7BA-A31D34EA89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348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F3C4-F36F-4B9C-A61A-B44F43C5D816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8F25-F17B-4B77-A7BA-A31D34EA89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0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F3C4-F36F-4B9C-A61A-B44F43C5D816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8F25-F17B-4B77-A7BA-A31D34EA89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885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F3C4-F36F-4B9C-A61A-B44F43C5D816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8F25-F17B-4B77-A7BA-A31D34EA89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785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F3C4-F36F-4B9C-A61A-B44F43C5D816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8F25-F17B-4B77-A7BA-A31D34EA89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100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F3C4-F36F-4B9C-A61A-B44F43C5D816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8F25-F17B-4B77-A7BA-A31D34EA89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436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F3C4-F36F-4B9C-A61A-B44F43C5D816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8F25-F17B-4B77-A7BA-A31D34EA89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824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F3C4-F36F-4B9C-A61A-B44F43C5D816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8F25-F17B-4B77-A7BA-A31D34EA89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767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F3C4-F36F-4B9C-A61A-B44F43C5D816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8F25-F17B-4B77-A7BA-A31D34EA89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217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FF3C4-F36F-4B9C-A61A-B44F43C5D816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8F25-F17B-4B77-A7BA-A31D34EA89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391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2712" y="2332896"/>
            <a:ext cx="49862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800" dirty="0" smtClean="0">
                <a:latin typeface="Janda Safe and Sound" panose="02000503000000020004" pitchFamily="2" charset="0"/>
                <a:ea typeface="YummyCupcakes" panose="02000603000000000000" pitchFamily="2" charset="0"/>
              </a:rPr>
              <a:t>Lab Equipment</a:t>
            </a:r>
            <a:endParaRPr lang="en-AU" sz="5800" dirty="0">
              <a:latin typeface="Janda Safe and Sound" panose="02000503000000020004" pitchFamily="2" charset="0"/>
              <a:ea typeface="YummyCupcake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0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Lab Equipment</a:t>
            </a:r>
            <a:endParaRPr lang="en-AU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26" y="1701783"/>
            <a:ext cx="8041412" cy="5156217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06873" y="1347318"/>
            <a:ext cx="3521123" cy="17878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600" dirty="0" smtClean="0"/>
              <a:t>Glassware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9110438" y="1701783"/>
            <a:ext cx="29701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u="sng" dirty="0"/>
              <a:t>Glassware</a:t>
            </a:r>
            <a:r>
              <a:rPr lang="en-AU" sz="2000" dirty="0"/>
              <a:t> such as beakers, conical flasks, test-tubes and</a:t>
            </a:r>
          </a:p>
          <a:p>
            <a:r>
              <a:rPr lang="en-AU" sz="2000" dirty="0"/>
              <a:t>watch-glasses allows you to </a:t>
            </a:r>
            <a:r>
              <a:rPr lang="en-AU" sz="2000" u="sng" dirty="0"/>
              <a:t>mix and heat </a:t>
            </a:r>
            <a:r>
              <a:rPr lang="en-AU" sz="2000" u="sng" dirty="0" smtClean="0"/>
              <a:t>chemicals</a:t>
            </a:r>
          </a:p>
          <a:p>
            <a:endParaRPr lang="en-AU" sz="2000" dirty="0" smtClean="0"/>
          </a:p>
          <a:p>
            <a:r>
              <a:rPr lang="en-AU" sz="2000" dirty="0" smtClean="0"/>
              <a:t>Beakers </a:t>
            </a:r>
            <a:r>
              <a:rPr lang="en-AU" sz="2000" dirty="0"/>
              <a:t>and conical flasks usually have markings</a:t>
            </a:r>
          </a:p>
          <a:p>
            <a:r>
              <a:rPr lang="en-AU" sz="2000" dirty="0"/>
              <a:t>up their sides, but the markings only indicate </a:t>
            </a:r>
            <a:r>
              <a:rPr lang="en-AU" sz="2000" dirty="0" smtClean="0"/>
              <a:t>rough volumes. </a:t>
            </a:r>
          </a:p>
          <a:p>
            <a:r>
              <a:rPr lang="en-AU" sz="2000" u="sng" dirty="0" smtClean="0"/>
              <a:t>Always use a measuring cylinder to measure accurate volumes </a:t>
            </a:r>
            <a:r>
              <a:rPr lang="en-AU" sz="2000" dirty="0" smtClean="0"/>
              <a:t>usually in mL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7781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4" y="1552421"/>
            <a:ext cx="2815207" cy="4560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Lab Equipment</a:t>
            </a:r>
            <a:endParaRPr lang="en-AU" sz="4000" dirty="0"/>
          </a:p>
        </p:txBody>
      </p:sp>
      <p:sp>
        <p:nvSpPr>
          <p:cNvPr id="6" name="Cloud 5"/>
          <p:cNvSpPr/>
          <p:nvPr/>
        </p:nvSpPr>
        <p:spPr>
          <a:xfrm>
            <a:off x="2886891" y="1329271"/>
            <a:ext cx="3521123" cy="17878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Heating Objects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84" y="1107989"/>
            <a:ext cx="3592520" cy="57500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5929" y="6108092"/>
            <a:ext cx="1577676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Bunsen Burner</a:t>
            </a:r>
            <a:endParaRPr lang="en-AU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007472" y="4263521"/>
            <a:ext cx="4940490" cy="1949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/>
              <a:t>A Bunsen burner also </a:t>
            </a:r>
            <a:r>
              <a:rPr lang="en-AU" dirty="0" smtClean="0"/>
              <a:t>needs additional </a:t>
            </a:r>
            <a:r>
              <a:rPr lang="en-AU" dirty="0"/>
              <a:t>equipment to help you heat objects and</a:t>
            </a:r>
          </a:p>
          <a:p>
            <a:r>
              <a:rPr lang="en-AU" dirty="0"/>
              <a:t>to keep you safe.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86891" y="3347303"/>
            <a:ext cx="5814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/>
              <a:t>The Bunsen Burner is used to heat things in the lab.</a:t>
            </a:r>
          </a:p>
          <a:p>
            <a:r>
              <a:rPr lang="en-AU" sz="2000" dirty="0" smtClean="0"/>
              <a:t>You will learn about the Bunsen Burner in a lot more </a:t>
            </a:r>
          </a:p>
          <a:p>
            <a:r>
              <a:rPr lang="en-AU" sz="2000" dirty="0" smtClean="0"/>
              <a:t>detail next week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6819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Lab Equipment</a:t>
            </a:r>
            <a:endParaRPr lang="en-AU" sz="4000" dirty="0"/>
          </a:p>
        </p:txBody>
      </p:sp>
      <p:sp>
        <p:nvSpPr>
          <p:cNvPr id="6" name="Cloud 5"/>
          <p:cNvSpPr/>
          <p:nvPr/>
        </p:nvSpPr>
        <p:spPr>
          <a:xfrm>
            <a:off x="695906" y="1632524"/>
            <a:ext cx="3521123" cy="17878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Electronic Balance</a:t>
            </a:r>
            <a:endParaRPr lang="en-AU" dirty="0"/>
          </a:p>
        </p:txBody>
      </p:sp>
      <p:pic>
        <p:nvPicPr>
          <p:cNvPr id="6146" name="Picture 2" descr="http://www.chinalabsupplies.com/balance_scales/digital_scale/0.1g%20bal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00" y="1852730"/>
            <a:ext cx="5270800" cy="469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5906" y="4198473"/>
            <a:ext cx="62252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Used to measure the mass of an object in grams.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Mass </a:t>
            </a:r>
            <a:r>
              <a:rPr lang="en-AU" sz="2000" dirty="0"/>
              <a:t>is a measure </a:t>
            </a:r>
            <a:r>
              <a:rPr lang="en-AU" sz="2000" dirty="0" smtClean="0"/>
              <a:t>of how </a:t>
            </a:r>
            <a:r>
              <a:rPr lang="en-AU" sz="2000" dirty="0"/>
              <a:t>much matter there is in an object</a:t>
            </a:r>
            <a:r>
              <a:rPr lang="en-A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Usually measured in grams (g)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32605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E34790"/>
                </a:solidFill>
              </a:rPr>
              <a:t>Activity: </a:t>
            </a:r>
            <a:r>
              <a:rPr lang="en-AU" sz="4000" dirty="0" smtClean="0"/>
              <a:t>Into Science</a:t>
            </a:r>
            <a:endParaRPr lang="en-AU" sz="4000" dirty="0">
              <a:solidFill>
                <a:srgbClr val="E3479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04" y="6374362"/>
            <a:ext cx="12180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/>
              <a:t>Log in to Into Science --&gt; Activities --&gt; Science-A journey of discovery --&gt; </a:t>
            </a:r>
            <a:r>
              <a:rPr lang="en-AU" dirty="0" smtClean="0"/>
              <a:t>Equipment and apparatus 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039" y="1202287"/>
            <a:ext cx="922972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E34790"/>
                </a:solidFill>
              </a:rPr>
              <a:t>ACTIVITY: </a:t>
            </a:r>
            <a:r>
              <a:rPr lang="en-AU" sz="4000" dirty="0" smtClean="0"/>
              <a:t>Which piece of equipment? </a:t>
            </a:r>
            <a:endParaRPr lang="en-AU" sz="4000" dirty="0">
              <a:solidFill>
                <a:srgbClr val="E34790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1797950" y="1856096"/>
            <a:ext cx="8432964" cy="438093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Using your Pearson </a:t>
            </a:r>
            <a:r>
              <a:rPr lang="en-AU" sz="2800" dirty="0" err="1" smtClean="0"/>
              <a:t>ebook</a:t>
            </a:r>
            <a:r>
              <a:rPr lang="en-AU" sz="2800" dirty="0" smtClean="0"/>
              <a:t> </a:t>
            </a:r>
          </a:p>
          <a:p>
            <a:pPr algn="ctr"/>
            <a:r>
              <a:rPr lang="en-AU" sz="2800" dirty="0" smtClean="0"/>
              <a:t>(pages 6-7), you are to complete the cut and paste activity matching the equipment to their uses.</a:t>
            </a:r>
          </a:p>
          <a:p>
            <a:pPr algn="ctr"/>
            <a:r>
              <a:rPr lang="en-AU" sz="2800" dirty="0" smtClean="0"/>
              <a:t> </a:t>
            </a:r>
          </a:p>
          <a:p>
            <a:pPr algn="ctr"/>
            <a:r>
              <a:rPr lang="en-AU" sz="2800" b="1" u="sng" dirty="0" smtClean="0"/>
              <a:t>Show your teacher before you stick them into your book</a:t>
            </a:r>
            <a:endParaRPr lang="en-AU" sz="2800" b="1" u="sng" dirty="0"/>
          </a:p>
        </p:txBody>
      </p:sp>
    </p:spTree>
    <p:extLst>
      <p:ext uri="{BB962C8B-B14F-4D97-AF65-F5344CB8AC3E}">
        <p14:creationId xmlns:p14="http://schemas.microsoft.com/office/powerpoint/2010/main" val="28084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299" y="31986"/>
            <a:ext cx="5421731" cy="6668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47" y="31986"/>
            <a:ext cx="5618747" cy="68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3" y="0"/>
            <a:ext cx="12194346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2108803"/>
            <a:ext cx="457199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latin typeface="Janda Safe and Sound" panose="02000503000000020004" pitchFamily="2" charset="0"/>
                <a:ea typeface="YummyCupcakes" panose="02000603000000000000" pitchFamily="2" charset="0"/>
              </a:rPr>
              <a:t>Module 1.1</a:t>
            </a:r>
          </a:p>
          <a:p>
            <a:pPr algn="ctr"/>
            <a:r>
              <a:rPr lang="en-AU" sz="4800" dirty="0" smtClean="0">
                <a:latin typeface="Janda Safe and Sound" panose="02000503000000020004" pitchFamily="2" charset="0"/>
                <a:ea typeface="YummyCupcakes" panose="02000603000000000000" pitchFamily="2" charset="0"/>
              </a:rPr>
              <a:t>Questions</a:t>
            </a:r>
          </a:p>
          <a:p>
            <a:pPr algn="ctr"/>
            <a:endParaRPr lang="en-AU" sz="2000" dirty="0" smtClean="0"/>
          </a:p>
          <a:p>
            <a:pPr algn="ctr"/>
            <a:r>
              <a:rPr lang="en-AU" sz="3200" dirty="0" smtClean="0"/>
              <a:t>Q3,5,6,7,11,12,14,20</a:t>
            </a:r>
          </a:p>
          <a:p>
            <a:pPr algn="ctr"/>
            <a:r>
              <a:rPr lang="en-AU" sz="3200" dirty="0" smtClean="0">
                <a:ea typeface="YummyCupcakes" panose="02000603000000000000" pitchFamily="2" charset="0"/>
              </a:rPr>
              <a:t>(page 20)</a:t>
            </a:r>
            <a:endParaRPr lang="en-AU" sz="7200" dirty="0">
              <a:ea typeface="YummyCupcake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77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210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MS Mincho</vt:lpstr>
      <vt:lpstr>Arial</vt:lpstr>
      <vt:lpstr>Calibri</vt:lpstr>
      <vt:lpstr>Calibri Light</vt:lpstr>
      <vt:lpstr>Janda Safe and Sound</vt:lpstr>
      <vt:lpstr>Times New Roman</vt:lpstr>
      <vt:lpstr>YummyCupcakes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Monica's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R.Zammit</dc:creator>
  <cp:lastModifiedBy>R.Zammit</cp:lastModifiedBy>
  <cp:revision>4</cp:revision>
  <cp:lastPrinted>2017-01-03T03:08:22Z</cp:lastPrinted>
  <dcterms:created xsi:type="dcterms:W3CDTF">2016-02-15T05:37:52Z</dcterms:created>
  <dcterms:modified xsi:type="dcterms:W3CDTF">2017-01-03T04:41:56Z</dcterms:modified>
</cp:coreProperties>
</file>