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ppt/notesSlides/notesSlide1.xml" ContentType="application/vnd.openxmlformats-officedocument.presentationml.notesSlide+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5.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6"/>
  </p:notesMasterIdLst>
  <p:handoutMasterIdLst>
    <p:handoutMasterId r:id="rId37"/>
  </p:handoutMasterIdLst>
  <p:sldIdLst>
    <p:sldId id="256" r:id="rId2"/>
    <p:sldId id="257" r:id="rId3"/>
    <p:sldId id="258" r:id="rId4"/>
    <p:sldId id="259" r:id="rId5"/>
    <p:sldId id="268" r:id="rId6"/>
    <p:sldId id="284" r:id="rId7"/>
    <p:sldId id="260" r:id="rId8"/>
    <p:sldId id="261" r:id="rId9"/>
    <p:sldId id="288" r:id="rId10"/>
    <p:sldId id="269" r:id="rId11"/>
    <p:sldId id="262" r:id="rId12"/>
    <p:sldId id="287" r:id="rId13"/>
    <p:sldId id="286" r:id="rId14"/>
    <p:sldId id="270" r:id="rId15"/>
    <p:sldId id="272" r:id="rId16"/>
    <p:sldId id="271" r:id="rId17"/>
    <p:sldId id="273" r:id="rId18"/>
    <p:sldId id="274" r:id="rId19"/>
    <p:sldId id="285" r:id="rId20"/>
    <p:sldId id="264" r:id="rId21"/>
    <p:sldId id="265" r:id="rId22"/>
    <p:sldId id="266" r:id="rId23"/>
    <p:sldId id="290" r:id="rId24"/>
    <p:sldId id="291" r:id="rId25"/>
    <p:sldId id="289" r:id="rId26"/>
    <p:sldId id="267" r:id="rId27"/>
    <p:sldId id="275" r:id="rId28"/>
    <p:sldId id="279" r:id="rId29"/>
    <p:sldId id="276" r:id="rId30"/>
    <p:sldId id="280" r:id="rId31"/>
    <p:sldId id="277" r:id="rId32"/>
    <p:sldId id="281" r:id="rId33"/>
    <p:sldId id="282" r:id="rId34"/>
    <p:sldId id="278" r:id="rId35"/>
  </p:sldIdLst>
  <p:sldSz cx="12192000" cy="6858000"/>
  <p:notesSz cx="9939338" cy="680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4BCB0-51FB-4242-88BB-A9EC00F05744}" type="doc">
      <dgm:prSet loTypeId="urn:microsoft.com/office/officeart/2005/8/layout/process1" loCatId="process" qsTypeId="urn:microsoft.com/office/officeart/2005/8/quickstyle/simple1" qsCatId="simple" csTypeId="urn:microsoft.com/office/officeart/2005/8/colors/accent1_2" csCatId="accent1" phldr="1"/>
      <dgm:spPr/>
    </dgm:pt>
    <dgm:pt modelId="{A9046956-439C-4992-8529-88C3A34785D5}">
      <dgm:prSet phldrT="[Text]"/>
      <dgm:spPr/>
      <dgm:t>
        <a:bodyPr/>
        <a:lstStyle/>
        <a:p>
          <a:r>
            <a:rPr lang="en-AU" dirty="0" smtClean="0">
              <a:latin typeface="Calibri Light" panose="020F0302020204030204" pitchFamily="34" charset="0"/>
            </a:rPr>
            <a:t>Carbon dioxide</a:t>
          </a:r>
          <a:endParaRPr lang="en-AU" dirty="0">
            <a:latin typeface="Calibri Light" panose="020F0302020204030204" pitchFamily="34" charset="0"/>
          </a:endParaRPr>
        </a:p>
      </dgm:t>
    </dgm:pt>
    <dgm:pt modelId="{CB16E9E8-F592-4232-821E-8C351EBD2AB3}" type="parTrans" cxnId="{583F0CA4-AF2C-4121-9CD9-27F36CB802A7}">
      <dgm:prSet/>
      <dgm:spPr/>
      <dgm:t>
        <a:bodyPr/>
        <a:lstStyle/>
        <a:p>
          <a:endParaRPr lang="en-AU"/>
        </a:p>
      </dgm:t>
    </dgm:pt>
    <dgm:pt modelId="{ADC81F17-0962-4280-A5BB-1E136D9EE0B2}" type="sibTrans" cxnId="{583F0CA4-AF2C-4121-9CD9-27F36CB802A7}">
      <dgm:prSet/>
      <dgm:spPr/>
      <dgm:t>
        <a:bodyPr/>
        <a:lstStyle/>
        <a:p>
          <a:endParaRPr lang="en-AU"/>
        </a:p>
      </dgm:t>
    </dgm:pt>
    <dgm:pt modelId="{8D326DAF-2EE2-48FC-9FDA-E13720A04DF8}">
      <dgm:prSet phldrT="[Text]"/>
      <dgm:spPr/>
      <dgm:t>
        <a:bodyPr/>
        <a:lstStyle/>
        <a:p>
          <a:r>
            <a:rPr lang="en-AU" dirty="0" smtClean="0"/>
            <a:t>Glucose</a:t>
          </a:r>
          <a:endParaRPr lang="en-AU" dirty="0"/>
        </a:p>
      </dgm:t>
    </dgm:pt>
    <dgm:pt modelId="{383A4C41-CDBF-41CF-8701-82B764BC924B}" type="parTrans" cxnId="{F8633591-B5DE-4FD7-8A1A-3F75B4FFEC0D}">
      <dgm:prSet/>
      <dgm:spPr/>
      <dgm:t>
        <a:bodyPr/>
        <a:lstStyle/>
        <a:p>
          <a:endParaRPr lang="en-AU"/>
        </a:p>
      </dgm:t>
    </dgm:pt>
    <dgm:pt modelId="{A2EBB3B9-4D62-4485-9034-0CDF54664C4F}" type="sibTrans" cxnId="{F8633591-B5DE-4FD7-8A1A-3F75B4FFEC0D}">
      <dgm:prSet/>
      <dgm:spPr/>
      <dgm:t>
        <a:bodyPr/>
        <a:lstStyle/>
        <a:p>
          <a:endParaRPr lang="en-AU"/>
        </a:p>
      </dgm:t>
    </dgm:pt>
    <dgm:pt modelId="{8F0A8F1F-E8EA-4817-815C-135E74DA5951}">
      <dgm:prSet phldrT="[Text]"/>
      <dgm:spPr/>
      <dgm:t>
        <a:bodyPr/>
        <a:lstStyle/>
        <a:p>
          <a:r>
            <a:rPr lang="en-AU" dirty="0" smtClean="0"/>
            <a:t>Oxygen</a:t>
          </a:r>
          <a:endParaRPr lang="en-AU" dirty="0"/>
        </a:p>
      </dgm:t>
    </dgm:pt>
    <dgm:pt modelId="{C2BC4533-E184-427F-B022-6AD04B569BD1}" type="parTrans" cxnId="{CEFC3464-2522-47C6-9894-59151C11A30A}">
      <dgm:prSet/>
      <dgm:spPr/>
      <dgm:t>
        <a:bodyPr/>
        <a:lstStyle/>
        <a:p>
          <a:endParaRPr lang="en-AU"/>
        </a:p>
      </dgm:t>
    </dgm:pt>
    <dgm:pt modelId="{B0420695-2B7F-4F7D-B4B5-C357EB77E141}" type="sibTrans" cxnId="{CEFC3464-2522-47C6-9894-59151C11A30A}">
      <dgm:prSet/>
      <dgm:spPr/>
      <dgm:t>
        <a:bodyPr/>
        <a:lstStyle/>
        <a:p>
          <a:endParaRPr lang="en-AU"/>
        </a:p>
      </dgm:t>
    </dgm:pt>
    <dgm:pt modelId="{727A752B-DD92-40E1-9C23-C4DAB93DAA14}">
      <dgm:prSet/>
      <dgm:spPr/>
      <dgm:t>
        <a:bodyPr/>
        <a:lstStyle/>
        <a:p>
          <a:r>
            <a:rPr lang="en-AU" dirty="0" smtClean="0"/>
            <a:t>Water</a:t>
          </a:r>
          <a:endParaRPr lang="en-AU" dirty="0"/>
        </a:p>
      </dgm:t>
    </dgm:pt>
    <dgm:pt modelId="{54FE9073-BDA6-4FDF-BD4B-1335C2FE9A7E}" type="parTrans" cxnId="{395E6AA6-BA16-4A95-89F0-3F6E955A38AF}">
      <dgm:prSet/>
      <dgm:spPr/>
      <dgm:t>
        <a:bodyPr/>
        <a:lstStyle/>
        <a:p>
          <a:endParaRPr lang="en-AU"/>
        </a:p>
      </dgm:t>
    </dgm:pt>
    <dgm:pt modelId="{82DA0332-877F-4E56-8AB4-151E888FC012}" type="sibTrans" cxnId="{395E6AA6-BA16-4A95-89F0-3F6E955A38AF}">
      <dgm:prSet/>
      <dgm:spPr/>
      <dgm:t>
        <a:bodyPr/>
        <a:lstStyle/>
        <a:p>
          <a:endParaRPr lang="en-AU"/>
        </a:p>
      </dgm:t>
    </dgm:pt>
    <dgm:pt modelId="{C5375DD9-AD39-4767-88FF-D3A8CF1D1C49}" type="pres">
      <dgm:prSet presAssocID="{13A4BCB0-51FB-4242-88BB-A9EC00F05744}" presName="Name0" presStyleCnt="0">
        <dgm:presLayoutVars>
          <dgm:dir/>
          <dgm:resizeHandles val="exact"/>
        </dgm:presLayoutVars>
      </dgm:prSet>
      <dgm:spPr/>
    </dgm:pt>
    <dgm:pt modelId="{7201C2BD-09F1-49D7-9CF5-0462729AD35C}" type="pres">
      <dgm:prSet presAssocID="{A9046956-439C-4992-8529-88C3A34785D5}" presName="node" presStyleLbl="node1" presStyleIdx="0" presStyleCnt="4">
        <dgm:presLayoutVars>
          <dgm:bulletEnabled val="1"/>
        </dgm:presLayoutVars>
      </dgm:prSet>
      <dgm:spPr/>
      <dgm:t>
        <a:bodyPr/>
        <a:lstStyle/>
        <a:p>
          <a:endParaRPr lang="en-AU"/>
        </a:p>
      </dgm:t>
    </dgm:pt>
    <dgm:pt modelId="{CA1C7BF7-02A0-4A4A-973D-17C873E4F839}" type="pres">
      <dgm:prSet presAssocID="{ADC81F17-0962-4280-A5BB-1E136D9EE0B2}" presName="sibTrans" presStyleLbl="sibTrans2D1" presStyleIdx="0" presStyleCnt="3"/>
      <dgm:spPr>
        <a:prstGeom prst="mathPlus">
          <a:avLst/>
        </a:prstGeom>
      </dgm:spPr>
      <dgm:t>
        <a:bodyPr/>
        <a:lstStyle/>
        <a:p>
          <a:endParaRPr lang="en-AU"/>
        </a:p>
      </dgm:t>
    </dgm:pt>
    <dgm:pt modelId="{B418F80F-E1F6-498D-8FC8-0CA60DF8823E}" type="pres">
      <dgm:prSet presAssocID="{ADC81F17-0962-4280-A5BB-1E136D9EE0B2}" presName="connectorText" presStyleLbl="sibTrans2D1" presStyleIdx="0" presStyleCnt="3"/>
      <dgm:spPr/>
      <dgm:t>
        <a:bodyPr/>
        <a:lstStyle/>
        <a:p>
          <a:endParaRPr lang="en-AU"/>
        </a:p>
      </dgm:t>
    </dgm:pt>
    <dgm:pt modelId="{CA71A51B-5990-4A72-B356-E62FD55156A5}" type="pres">
      <dgm:prSet presAssocID="{727A752B-DD92-40E1-9C23-C4DAB93DAA14}" presName="node" presStyleLbl="node1" presStyleIdx="1" presStyleCnt="4">
        <dgm:presLayoutVars>
          <dgm:bulletEnabled val="1"/>
        </dgm:presLayoutVars>
      </dgm:prSet>
      <dgm:spPr/>
      <dgm:t>
        <a:bodyPr/>
        <a:lstStyle/>
        <a:p>
          <a:endParaRPr lang="en-AU"/>
        </a:p>
      </dgm:t>
    </dgm:pt>
    <dgm:pt modelId="{BFEBF641-E091-48DC-AA94-9C98C6553DC3}" type="pres">
      <dgm:prSet presAssocID="{82DA0332-877F-4E56-8AB4-151E888FC012}" presName="sibTrans" presStyleLbl="sibTrans2D1" presStyleIdx="1" presStyleCnt="3" custScaleX="160240"/>
      <dgm:spPr/>
      <dgm:t>
        <a:bodyPr/>
        <a:lstStyle/>
        <a:p>
          <a:endParaRPr lang="en-AU"/>
        </a:p>
      </dgm:t>
    </dgm:pt>
    <dgm:pt modelId="{7B8286E4-86F6-42E8-9EEE-1C0CDB00EDD4}" type="pres">
      <dgm:prSet presAssocID="{82DA0332-877F-4E56-8AB4-151E888FC012}" presName="connectorText" presStyleLbl="sibTrans2D1" presStyleIdx="1" presStyleCnt="3"/>
      <dgm:spPr/>
      <dgm:t>
        <a:bodyPr/>
        <a:lstStyle/>
        <a:p>
          <a:endParaRPr lang="en-AU"/>
        </a:p>
      </dgm:t>
    </dgm:pt>
    <dgm:pt modelId="{651DFE2F-7FDD-49E6-9365-5555BE2D3797}" type="pres">
      <dgm:prSet presAssocID="{8D326DAF-2EE2-48FC-9FDA-E13720A04DF8}" presName="node" presStyleLbl="node1" presStyleIdx="2" presStyleCnt="4">
        <dgm:presLayoutVars>
          <dgm:bulletEnabled val="1"/>
        </dgm:presLayoutVars>
      </dgm:prSet>
      <dgm:spPr/>
      <dgm:t>
        <a:bodyPr/>
        <a:lstStyle/>
        <a:p>
          <a:endParaRPr lang="en-AU"/>
        </a:p>
      </dgm:t>
    </dgm:pt>
    <dgm:pt modelId="{6C4D6FE4-0E3B-4EE2-B0B8-9FD0A83D90C5}" type="pres">
      <dgm:prSet presAssocID="{A2EBB3B9-4D62-4485-9034-0CDF54664C4F}" presName="sibTrans" presStyleLbl="sibTrans2D1" presStyleIdx="2" presStyleCnt="3"/>
      <dgm:spPr>
        <a:prstGeom prst="mathPlus">
          <a:avLst/>
        </a:prstGeom>
      </dgm:spPr>
      <dgm:t>
        <a:bodyPr/>
        <a:lstStyle/>
        <a:p>
          <a:endParaRPr lang="en-AU"/>
        </a:p>
      </dgm:t>
    </dgm:pt>
    <dgm:pt modelId="{A94928CF-9DD3-4FE4-AD11-39ADF1C4E47E}" type="pres">
      <dgm:prSet presAssocID="{A2EBB3B9-4D62-4485-9034-0CDF54664C4F}" presName="connectorText" presStyleLbl="sibTrans2D1" presStyleIdx="2" presStyleCnt="3"/>
      <dgm:spPr/>
      <dgm:t>
        <a:bodyPr/>
        <a:lstStyle/>
        <a:p>
          <a:endParaRPr lang="en-AU"/>
        </a:p>
      </dgm:t>
    </dgm:pt>
    <dgm:pt modelId="{A055ED3C-1017-4B9F-898D-72CA2D039858}" type="pres">
      <dgm:prSet presAssocID="{8F0A8F1F-E8EA-4817-815C-135E74DA5951}" presName="node" presStyleLbl="node1" presStyleIdx="3" presStyleCnt="4">
        <dgm:presLayoutVars>
          <dgm:bulletEnabled val="1"/>
        </dgm:presLayoutVars>
      </dgm:prSet>
      <dgm:spPr/>
      <dgm:t>
        <a:bodyPr/>
        <a:lstStyle/>
        <a:p>
          <a:endParaRPr lang="en-AU"/>
        </a:p>
      </dgm:t>
    </dgm:pt>
  </dgm:ptLst>
  <dgm:cxnLst>
    <dgm:cxn modelId="{F7330AAA-2B38-4188-A1DE-7B129CDF7F76}" type="presOf" srcId="{A2EBB3B9-4D62-4485-9034-0CDF54664C4F}" destId="{6C4D6FE4-0E3B-4EE2-B0B8-9FD0A83D90C5}" srcOrd="0" destOrd="0" presId="urn:microsoft.com/office/officeart/2005/8/layout/process1"/>
    <dgm:cxn modelId="{5101A6CC-4E77-4997-BFB3-55F298C852FE}" type="presOf" srcId="{ADC81F17-0962-4280-A5BB-1E136D9EE0B2}" destId="{B418F80F-E1F6-498D-8FC8-0CA60DF8823E}" srcOrd="1" destOrd="0" presId="urn:microsoft.com/office/officeart/2005/8/layout/process1"/>
    <dgm:cxn modelId="{E13ADBEE-B9A2-4FDB-ABCA-54D5FBBD383F}" type="presOf" srcId="{13A4BCB0-51FB-4242-88BB-A9EC00F05744}" destId="{C5375DD9-AD39-4767-88FF-D3A8CF1D1C49}" srcOrd="0" destOrd="0" presId="urn:microsoft.com/office/officeart/2005/8/layout/process1"/>
    <dgm:cxn modelId="{A6A91635-27E1-414C-B92B-195877EBB8F8}" type="presOf" srcId="{82DA0332-877F-4E56-8AB4-151E888FC012}" destId="{BFEBF641-E091-48DC-AA94-9C98C6553DC3}" srcOrd="0" destOrd="0" presId="urn:microsoft.com/office/officeart/2005/8/layout/process1"/>
    <dgm:cxn modelId="{1C7A7A8F-1A36-4B1E-A112-0B851393F64D}" type="presOf" srcId="{8F0A8F1F-E8EA-4817-815C-135E74DA5951}" destId="{A055ED3C-1017-4B9F-898D-72CA2D039858}" srcOrd="0" destOrd="0" presId="urn:microsoft.com/office/officeart/2005/8/layout/process1"/>
    <dgm:cxn modelId="{8615396F-A64D-4AE2-9699-D4A11FCE7A57}" type="presOf" srcId="{ADC81F17-0962-4280-A5BB-1E136D9EE0B2}" destId="{CA1C7BF7-02A0-4A4A-973D-17C873E4F839}" srcOrd="0" destOrd="0" presId="urn:microsoft.com/office/officeart/2005/8/layout/process1"/>
    <dgm:cxn modelId="{0179B9C2-0502-47E1-A768-70BA83898FE8}" type="presOf" srcId="{82DA0332-877F-4E56-8AB4-151E888FC012}" destId="{7B8286E4-86F6-42E8-9EEE-1C0CDB00EDD4}" srcOrd="1" destOrd="0" presId="urn:microsoft.com/office/officeart/2005/8/layout/process1"/>
    <dgm:cxn modelId="{7048713B-CC6F-4AD6-B68B-A0A52477C275}" type="presOf" srcId="{A2EBB3B9-4D62-4485-9034-0CDF54664C4F}" destId="{A94928CF-9DD3-4FE4-AD11-39ADF1C4E47E}" srcOrd="1" destOrd="0" presId="urn:microsoft.com/office/officeart/2005/8/layout/process1"/>
    <dgm:cxn modelId="{1FEB7E78-35C6-4163-8B67-638CE9314C0B}" type="presOf" srcId="{727A752B-DD92-40E1-9C23-C4DAB93DAA14}" destId="{CA71A51B-5990-4A72-B356-E62FD55156A5}" srcOrd="0" destOrd="0" presId="urn:microsoft.com/office/officeart/2005/8/layout/process1"/>
    <dgm:cxn modelId="{CEFC3464-2522-47C6-9894-59151C11A30A}" srcId="{13A4BCB0-51FB-4242-88BB-A9EC00F05744}" destId="{8F0A8F1F-E8EA-4817-815C-135E74DA5951}" srcOrd="3" destOrd="0" parTransId="{C2BC4533-E184-427F-B022-6AD04B569BD1}" sibTransId="{B0420695-2B7F-4F7D-B4B5-C357EB77E141}"/>
    <dgm:cxn modelId="{395E6AA6-BA16-4A95-89F0-3F6E955A38AF}" srcId="{13A4BCB0-51FB-4242-88BB-A9EC00F05744}" destId="{727A752B-DD92-40E1-9C23-C4DAB93DAA14}" srcOrd="1" destOrd="0" parTransId="{54FE9073-BDA6-4FDF-BD4B-1335C2FE9A7E}" sibTransId="{82DA0332-877F-4E56-8AB4-151E888FC012}"/>
    <dgm:cxn modelId="{F8633591-B5DE-4FD7-8A1A-3F75B4FFEC0D}" srcId="{13A4BCB0-51FB-4242-88BB-A9EC00F05744}" destId="{8D326DAF-2EE2-48FC-9FDA-E13720A04DF8}" srcOrd="2" destOrd="0" parTransId="{383A4C41-CDBF-41CF-8701-82B764BC924B}" sibTransId="{A2EBB3B9-4D62-4485-9034-0CDF54664C4F}"/>
    <dgm:cxn modelId="{E629C755-9599-4A59-8B0F-5520CE9175E2}" type="presOf" srcId="{8D326DAF-2EE2-48FC-9FDA-E13720A04DF8}" destId="{651DFE2F-7FDD-49E6-9365-5555BE2D3797}" srcOrd="0" destOrd="0" presId="urn:microsoft.com/office/officeart/2005/8/layout/process1"/>
    <dgm:cxn modelId="{583F0CA4-AF2C-4121-9CD9-27F36CB802A7}" srcId="{13A4BCB0-51FB-4242-88BB-A9EC00F05744}" destId="{A9046956-439C-4992-8529-88C3A34785D5}" srcOrd="0" destOrd="0" parTransId="{CB16E9E8-F592-4232-821E-8C351EBD2AB3}" sibTransId="{ADC81F17-0962-4280-A5BB-1E136D9EE0B2}"/>
    <dgm:cxn modelId="{EB786C77-6E7A-427F-83BB-9FEE4AEE6E9D}" type="presOf" srcId="{A9046956-439C-4992-8529-88C3A34785D5}" destId="{7201C2BD-09F1-49D7-9CF5-0462729AD35C}" srcOrd="0" destOrd="0" presId="urn:microsoft.com/office/officeart/2005/8/layout/process1"/>
    <dgm:cxn modelId="{D47242BE-5480-4D92-912A-C363106571B9}" type="presParOf" srcId="{C5375DD9-AD39-4767-88FF-D3A8CF1D1C49}" destId="{7201C2BD-09F1-49D7-9CF5-0462729AD35C}" srcOrd="0" destOrd="0" presId="urn:microsoft.com/office/officeart/2005/8/layout/process1"/>
    <dgm:cxn modelId="{4F73D6FB-7D93-4A30-98A8-1F019691BA5C}" type="presParOf" srcId="{C5375DD9-AD39-4767-88FF-D3A8CF1D1C49}" destId="{CA1C7BF7-02A0-4A4A-973D-17C873E4F839}" srcOrd="1" destOrd="0" presId="urn:microsoft.com/office/officeart/2005/8/layout/process1"/>
    <dgm:cxn modelId="{291F2BA0-8774-4A81-B9F1-A27F0B34F904}" type="presParOf" srcId="{CA1C7BF7-02A0-4A4A-973D-17C873E4F839}" destId="{B418F80F-E1F6-498D-8FC8-0CA60DF8823E}" srcOrd="0" destOrd="0" presId="urn:microsoft.com/office/officeart/2005/8/layout/process1"/>
    <dgm:cxn modelId="{9CEEB476-9387-4B56-8FA0-2D9E17EA99A3}" type="presParOf" srcId="{C5375DD9-AD39-4767-88FF-D3A8CF1D1C49}" destId="{CA71A51B-5990-4A72-B356-E62FD55156A5}" srcOrd="2" destOrd="0" presId="urn:microsoft.com/office/officeart/2005/8/layout/process1"/>
    <dgm:cxn modelId="{BF49157F-69A1-464B-9B94-8E2838B5CBCD}" type="presParOf" srcId="{C5375DD9-AD39-4767-88FF-D3A8CF1D1C49}" destId="{BFEBF641-E091-48DC-AA94-9C98C6553DC3}" srcOrd="3" destOrd="0" presId="urn:microsoft.com/office/officeart/2005/8/layout/process1"/>
    <dgm:cxn modelId="{A13DDAD9-0851-4A71-9AC9-62414FEFCC27}" type="presParOf" srcId="{BFEBF641-E091-48DC-AA94-9C98C6553DC3}" destId="{7B8286E4-86F6-42E8-9EEE-1C0CDB00EDD4}" srcOrd="0" destOrd="0" presId="urn:microsoft.com/office/officeart/2005/8/layout/process1"/>
    <dgm:cxn modelId="{2C9E3BF9-28B1-416C-A431-42082EDE50C2}" type="presParOf" srcId="{C5375DD9-AD39-4767-88FF-D3A8CF1D1C49}" destId="{651DFE2F-7FDD-49E6-9365-5555BE2D3797}" srcOrd="4" destOrd="0" presId="urn:microsoft.com/office/officeart/2005/8/layout/process1"/>
    <dgm:cxn modelId="{E13EE078-A881-4E3A-8025-1BEDFE32B4C0}" type="presParOf" srcId="{C5375DD9-AD39-4767-88FF-D3A8CF1D1C49}" destId="{6C4D6FE4-0E3B-4EE2-B0B8-9FD0A83D90C5}" srcOrd="5" destOrd="0" presId="urn:microsoft.com/office/officeart/2005/8/layout/process1"/>
    <dgm:cxn modelId="{8A19F8B5-E4E2-490D-8197-8B8F16D41238}" type="presParOf" srcId="{6C4D6FE4-0E3B-4EE2-B0B8-9FD0A83D90C5}" destId="{A94928CF-9DD3-4FE4-AD11-39ADF1C4E47E}" srcOrd="0" destOrd="0" presId="urn:microsoft.com/office/officeart/2005/8/layout/process1"/>
    <dgm:cxn modelId="{2DB7E9B2-9665-47D4-8382-96F0FC99EBB0}" type="presParOf" srcId="{C5375DD9-AD39-4767-88FF-D3A8CF1D1C49}" destId="{A055ED3C-1017-4B9F-898D-72CA2D03985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1C2BD-09F1-49D7-9CF5-0462729AD35C}">
      <dsp:nvSpPr>
        <dsp:cNvPr id="0" name=""/>
        <dsp:cNvSpPr/>
      </dsp:nvSpPr>
      <dsp:spPr>
        <a:xfrm>
          <a:off x="4599" y="289352"/>
          <a:ext cx="2010948" cy="120656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smtClean="0">
              <a:latin typeface="Calibri Light" panose="020F0302020204030204" pitchFamily="34" charset="0"/>
            </a:rPr>
            <a:t>Carbon dioxide</a:t>
          </a:r>
          <a:endParaRPr lang="en-AU" sz="3100" kern="1200" dirty="0">
            <a:latin typeface="Calibri Light" panose="020F0302020204030204" pitchFamily="34" charset="0"/>
          </a:endParaRPr>
        </a:p>
      </dsp:txBody>
      <dsp:txXfrm>
        <a:off x="39938" y="324691"/>
        <a:ext cx="1940270" cy="1135890"/>
      </dsp:txXfrm>
    </dsp:sp>
    <dsp:sp modelId="{CA1C7BF7-02A0-4A4A-973D-17C873E4F839}">
      <dsp:nvSpPr>
        <dsp:cNvPr id="0" name=""/>
        <dsp:cNvSpPr/>
      </dsp:nvSpPr>
      <dsp:spPr>
        <a:xfrm>
          <a:off x="2216642" y="643279"/>
          <a:ext cx="426321" cy="49871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AU" sz="2100" kern="1200"/>
        </a:p>
      </dsp:txBody>
      <dsp:txXfrm>
        <a:off x="2216642" y="743022"/>
        <a:ext cx="298425" cy="299229"/>
      </dsp:txXfrm>
    </dsp:sp>
    <dsp:sp modelId="{CA71A51B-5990-4A72-B356-E62FD55156A5}">
      <dsp:nvSpPr>
        <dsp:cNvPr id="0" name=""/>
        <dsp:cNvSpPr/>
      </dsp:nvSpPr>
      <dsp:spPr>
        <a:xfrm>
          <a:off x="2819926" y="289352"/>
          <a:ext cx="2010948" cy="120656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smtClean="0"/>
            <a:t>Water</a:t>
          </a:r>
          <a:endParaRPr lang="en-AU" sz="3100" kern="1200" dirty="0"/>
        </a:p>
      </dsp:txBody>
      <dsp:txXfrm>
        <a:off x="2855265" y="324691"/>
        <a:ext cx="1940270" cy="1135890"/>
      </dsp:txXfrm>
    </dsp:sp>
    <dsp:sp modelId="{BFEBF641-E091-48DC-AA94-9C98C6553DC3}">
      <dsp:nvSpPr>
        <dsp:cNvPr id="0" name=""/>
        <dsp:cNvSpPr/>
      </dsp:nvSpPr>
      <dsp:spPr>
        <a:xfrm>
          <a:off x="4903561" y="643279"/>
          <a:ext cx="683136" cy="4987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AU" sz="2100" kern="1200"/>
        </a:p>
      </dsp:txBody>
      <dsp:txXfrm>
        <a:off x="4903561" y="743022"/>
        <a:ext cx="533522" cy="299229"/>
      </dsp:txXfrm>
    </dsp:sp>
    <dsp:sp modelId="{651DFE2F-7FDD-49E6-9365-5555BE2D3797}">
      <dsp:nvSpPr>
        <dsp:cNvPr id="0" name=""/>
        <dsp:cNvSpPr/>
      </dsp:nvSpPr>
      <dsp:spPr>
        <a:xfrm>
          <a:off x="5635254" y="289352"/>
          <a:ext cx="2010948" cy="120656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smtClean="0"/>
            <a:t>Glucose</a:t>
          </a:r>
          <a:endParaRPr lang="en-AU" sz="3100" kern="1200" dirty="0"/>
        </a:p>
      </dsp:txBody>
      <dsp:txXfrm>
        <a:off x="5670593" y="324691"/>
        <a:ext cx="1940270" cy="1135890"/>
      </dsp:txXfrm>
    </dsp:sp>
    <dsp:sp modelId="{6C4D6FE4-0E3B-4EE2-B0B8-9FD0A83D90C5}">
      <dsp:nvSpPr>
        <dsp:cNvPr id="0" name=""/>
        <dsp:cNvSpPr/>
      </dsp:nvSpPr>
      <dsp:spPr>
        <a:xfrm>
          <a:off x="7847297" y="643279"/>
          <a:ext cx="426321" cy="49871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AU" sz="2100" kern="1200"/>
        </a:p>
      </dsp:txBody>
      <dsp:txXfrm>
        <a:off x="7847297" y="743022"/>
        <a:ext cx="298425" cy="299229"/>
      </dsp:txXfrm>
    </dsp:sp>
    <dsp:sp modelId="{A055ED3C-1017-4B9F-898D-72CA2D039858}">
      <dsp:nvSpPr>
        <dsp:cNvPr id="0" name=""/>
        <dsp:cNvSpPr/>
      </dsp:nvSpPr>
      <dsp:spPr>
        <a:xfrm>
          <a:off x="8450581" y="289352"/>
          <a:ext cx="2010948" cy="1206568"/>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smtClean="0"/>
            <a:t>Oxygen</a:t>
          </a:r>
          <a:endParaRPr lang="en-AU" sz="3100" kern="1200" dirty="0"/>
        </a:p>
      </dsp:txBody>
      <dsp:txXfrm>
        <a:off x="8485920" y="324691"/>
        <a:ext cx="1940270" cy="11358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046" cy="341462"/>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sz="quarter" idx="1"/>
          </p:nvPr>
        </p:nvSpPr>
        <p:spPr>
          <a:xfrm>
            <a:off x="5629992" y="1"/>
            <a:ext cx="4307046" cy="341462"/>
          </a:xfrm>
          <a:prstGeom prst="rect">
            <a:avLst/>
          </a:prstGeom>
        </p:spPr>
        <p:txBody>
          <a:bodyPr vert="horz" lIns="91550" tIns="45775" rIns="91550" bIns="45775" rtlCol="0"/>
          <a:lstStyle>
            <a:lvl1pPr algn="r">
              <a:defRPr sz="1200"/>
            </a:lvl1pPr>
          </a:lstStyle>
          <a:p>
            <a:fld id="{F3567262-267A-4611-885B-81E4740BCA29}" type="datetimeFigureOut">
              <a:rPr lang="en-AU" smtClean="0"/>
              <a:t>9/05/2017</a:t>
            </a:fld>
            <a:endParaRPr lang="en-AU"/>
          </a:p>
        </p:txBody>
      </p:sp>
      <p:sp>
        <p:nvSpPr>
          <p:cNvPr id="4" name="Footer Placeholder 3"/>
          <p:cNvSpPr>
            <a:spLocks noGrp="1"/>
          </p:cNvSpPr>
          <p:nvPr>
            <p:ph type="ftr" sz="quarter" idx="2"/>
          </p:nvPr>
        </p:nvSpPr>
        <p:spPr>
          <a:xfrm>
            <a:off x="1" y="6464152"/>
            <a:ext cx="4307046" cy="341461"/>
          </a:xfrm>
          <a:prstGeom prst="rect">
            <a:avLst/>
          </a:prstGeom>
        </p:spPr>
        <p:txBody>
          <a:bodyPr vert="horz" lIns="91550" tIns="45775" rIns="91550" bIns="45775" rtlCol="0" anchor="b"/>
          <a:lstStyle>
            <a:lvl1pPr algn="l">
              <a:defRPr sz="1200"/>
            </a:lvl1pPr>
          </a:lstStyle>
          <a:p>
            <a:endParaRPr lang="en-AU"/>
          </a:p>
        </p:txBody>
      </p:sp>
      <p:sp>
        <p:nvSpPr>
          <p:cNvPr id="5" name="Slide Number Placeholder 4"/>
          <p:cNvSpPr>
            <a:spLocks noGrp="1"/>
          </p:cNvSpPr>
          <p:nvPr>
            <p:ph type="sldNum" sz="quarter" idx="3"/>
          </p:nvPr>
        </p:nvSpPr>
        <p:spPr>
          <a:xfrm>
            <a:off x="5629992" y="6464152"/>
            <a:ext cx="4307046" cy="341461"/>
          </a:xfrm>
          <a:prstGeom prst="rect">
            <a:avLst/>
          </a:prstGeom>
        </p:spPr>
        <p:txBody>
          <a:bodyPr vert="horz" lIns="91550" tIns="45775" rIns="91550" bIns="45775" rtlCol="0" anchor="b"/>
          <a:lstStyle>
            <a:lvl1pPr algn="r">
              <a:defRPr sz="1200"/>
            </a:lvl1pPr>
          </a:lstStyle>
          <a:p>
            <a:fld id="{6F4F70AF-FA43-4A13-893F-DE39C72D66A5}" type="slidenum">
              <a:rPr lang="en-AU" smtClean="0"/>
              <a:t>‹#›</a:t>
            </a:fld>
            <a:endParaRPr lang="en-AU"/>
          </a:p>
        </p:txBody>
      </p:sp>
    </p:spTree>
    <p:extLst>
      <p:ext uri="{BB962C8B-B14F-4D97-AF65-F5344CB8AC3E}">
        <p14:creationId xmlns:p14="http://schemas.microsoft.com/office/powerpoint/2010/main" val="356986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7046" cy="341462"/>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idx="1"/>
          </p:nvPr>
        </p:nvSpPr>
        <p:spPr>
          <a:xfrm>
            <a:off x="5629992" y="1"/>
            <a:ext cx="4307046" cy="341462"/>
          </a:xfrm>
          <a:prstGeom prst="rect">
            <a:avLst/>
          </a:prstGeom>
        </p:spPr>
        <p:txBody>
          <a:bodyPr vert="horz" lIns="91550" tIns="45775" rIns="91550" bIns="45775" rtlCol="0"/>
          <a:lstStyle>
            <a:lvl1pPr algn="r">
              <a:defRPr sz="1200"/>
            </a:lvl1pPr>
          </a:lstStyle>
          <a:p>
            <a:fld id="{B82FA7EB-5E2E-4A64-9979-DFD8E743C2C5}" type="datetimeFigureOut">
              <a:rPr lang="en-AU" smtClean="0"/>
              <a:t>9/05/2017</a:t>
            </a:fld>
            <a:endParaRPr lang="en-AU"/>
          </a:p>
        </p:txBody>
      </p:sp>
      <p:sp>
        <p:nvSpPr>
          <p:cNvPr id="4" name="Slide Image Placeholder 3"/>
          <p:cNvSpPr>
            <a:spLocks noGrp="1" noRot="1" noChangeAspect="1"/>
          </p:cNvSpPr>
          <p:nvPr>
            <p:ph type="sldImg" idx="2"/>
          </p:nvPr>
        </p:nvSpPr>
        <p:spPr>
          <a:xfrm>
            <a:off x="2928938" y="850900"/>
            <a:ext cx="4081462" cy="2295525"/>
          </a:xfrm>
          <a:prstGeom prst="rect">
            <a:avLst/>
          </a:prstGeom>
          <a:noFill/>
          <a:ln w="12700">
            <a:solidFill>
              <a:prstClr val="black"/>
            </a:solidFill>
          </a:ln>
        </p:spPr>
        <p:txBody>
          <a:bodyPr vert="horz" lIns="91550" tIns="45775" rIns="91550" bIns="45775" rtlCol="0" anchor="ctr"/>
          <a:lstStyle/>
          <a:p>
            <a:endParaRPr lang="en-AU"/>
          </a:p>
        </p:txBody>
      </p:sp>
      <p:sp>
        <p:nvSpPr>
          <p:cNvPr id="5" name="Notes Placeholder 4"/>
          <p:cNvSpPr>
            <a:spLocks noGrp="1"/>
          </p:cNvSpPr>
          <p:nvPr>
            <p:ph type="body" sz="quarter" idx="3"/>
          </p:nvPr>
        </p:nvSpPr>
        <p:spPr>
          <a:xfrm>
            <a:off x="993934" y="3275201"/>
            <a:ext cx="7951470" cy="2679711"/>
          </a:xfrm>
          <a:prstGeom prst="rect">
            <a:avLst/>
          </a:prstGeom>
        </p:spPr>
        <p:txBody>
          <a:bodyPr vert="horz" lIns="91550" tIns="45775" rIns="91550" bIns="4577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6464152"/>
            <a:ext cx="4307046" cy="341461"/>
          </a:xfrm>
          <a:prstGeom prst="rect">
            <a:avLst/>
          </a:prstGeom>
        </p:spPr>
        <p:txBody>
          <a:bodyPr vert="horz" lIns="91550" tIns="45775" rIns="91550" bIns="45775" rtlCol="0" anchor="b"/>
          <a:lstStyle>
            <a:lvl1pPr algn="l">
              <a:defRPr sz="1200"/>
            </a:lvl1pPr>
          </a:lstStyle>
          <a:p>
            <a:endParaRPr lang="en-AU"/>
          </a:p>
        </p:txBody>
      </p:sp>
      <p:sp>
        <p:nvSpPr>
          <p:cNvPr id="7" name="Slide Number Placeholder 6"/>
          <p:cNvSpPr>
            <a:spLocks noGrp="1"/>
          </p:cNvSpPr>
          <p:nvPr>
            <p:ph type="sldNum" sz="quarter" idx="5"/>
          </p:nvPr>
        </p:nvSpPr>
        <p:spPr>
          <a:xfrm>
            <a:off x="5629992" y="6464152"/>
            <a:ext cx="4307046" cy="341461"/>
          </a:xfrm>
          <a:prstGeom prst="rect">
            <a:avLst/>
          </a:prstGeom>
        </p:spPr>
        <p:txBody>
          <a:bodyPr vert="horz" lIns="91550" tIns="45775" rIns="91550" bIns="45775" rtlCol="0" anchor="b"/>
          <a:lstStyle>
            <a:lvl1pPr algn="r">
              <a:defRPr sz="1200"/>
            </a:lvl1pPr>
          </a:lstStyle>
          <a:p>
            <a:fld id="{8BF3E690-AA71-4378-83AB-C50C5EEB3FF0}" type="slidenum">
              <a:rPr lang="en-AU" smtClean="0"/>
              <a:t>‹#›</a:t>
            </a:fld>
            <a:endParaRPr lang="en-AU"/>
          </a:p>
        </p:txBody>
      </p:sp>
    </p:spTree>
    <p:extLst>
      <p:ext uri="{BB962C8B-B14F-4D97-AF65-F5344CB8AC3E}">
        <p14:creationId xmlns:p14="http://schemas.microsoft.com/office/powerpoint/2010/main" val="25819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09752C1-A031-4B5C-9B18-22F8FECD333E}" type="slidenum">
              <a:rPr lang="en-GB" altLang="en-US"/>
              <a:pPr/>
              <a:t>10</a:t>
            </a:fld>
            <a:endParaRPr lang="en-GB" altLang="en-US"/>
          </a:p>
        </p:txBody>
      </p:sp>
      <p:sp>
        <p:nvSpPr>
          <p:cNvPr id="6" name="Rectangle 8"/>
          <p:cNvSpPr>
            <a:spLocks noGrp="1" noChangeArrowheads="1"/>
          </p:cNvSpPr>
          <p:nvPr>
            <p:ph type="hdr" sz="quarter"/>
          </p:nvPr>
        </p:nvSpPr>
        <p:spPr>
          <a:ln/>
        </p:spPr>
        <p:txBody>
          <a:bodyPr/>
          <a:lstStyle/>
          <a:p>
            <a:r>
              <a:rPr lang="en-GB" altLang="en-US"/>
              <a:t>Boardworks Science</a:t>
            </a:r>
          </a:p>
          <a:p>
            <a:r>
              <a:rPr lang="en-GB" altLang="en-US"/>
              <a:t>Feeding types</a:t>
            </a: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xfrm>
            <a:off x="1325246" y="3232667"/>
            <a:ext cx="7288848" cy="3062526"/>
          </a:xfrm>
        </p:spPr>
        <p:txBody>
          <a:bodyPr/>
          <a:lstStyle/>
          <a:p>
            <a:endParaRPr lang="en-US" altLang="en-US"/>
          </a:p>
        </p:txBody>
      </p:sp>
    </p:spTree>
    <p:extLst>
      <p:ext uri="{BB962C8B-B14F-4D97-AF65-F5344CB8AC3E}">
        <p14:creationId xmlns:p14="http://schemas.microsoft.com/office/powerpoint/2010/main" val="47619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43038E8-AF21-4669-B9DC-8E28B1B67426}" type="slidenum">
              <a:rPr lang="en-GB" altLang="en-US"/>
              <a:pPr/>
              <a:t>27</a:t>
            </a:fld>
            <a:endParaRPr lang="en-GB" altLang="en-US"/>
          </a:p>
        </p:txBody>
      </p:sp>
      <p:sp>
        <p:nvSpPr>
          <p:cNvPr id="6" name="Rectangle 8"/>
          <p:cNvSpPr>
            <a:spLocks noGrp="1" noChangeArrowheads="1"/>
          </p:cNvSpPr>
          <p:nvPr>
            <p:ph type="hdr" sz="quarter"/>
          </p:nvPr>
        </p:nvSpPr>
        <p:spPr>
          <a:ln/>
        </p:spPr>
        <p:txBody>
          <a:bodyPr/>
          <a:lstStyle/>
          <a:p>
            <a:r>
              <a:rPr lang="en-GB" altLang="en-US"/>
              <a:t>Boardworks Science </a:t>
            </a:r>
          </a:p>
          <a:p>
            <a:r>
              <a:rPr lang="en-GB" altLang="en-US"/>
              <a:t>Food webs</a:t>
            </a: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1325246" y="3232667"/>
            <a:ext cx="7288848" cy="3062526"/>
          </a:xfrm>
        </p:spPr>
        <p:txBody>
          <a:bodyPr/>
          <a:lstStyle/>
          <a:p>
            <a:endParaRPr lang="en-US" altLang="en-US"/>
          </a:p>
        </p:txBody>
      </p:sp>
    </p:spTree>
    <p:extLst>
      <p:ext uri="{BB962C8B-B14F-4D97-AF65-F5344CB8AC3E}">
        <p14:creationId xmlns:p14="http://schemas.microsoft.com/office/powerpoint/2010/main" val="5216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1BF092E-602E-4E6E-B6F8-C2FEA32609B1}" type="slidenum">
              <a:rPr lang="en-GB" altLang="en-US"/>
              <a:pPr/>
              <a:t>28</a:t>
            </a:fld>
            <a:endParaRPr lang="en-GB" altLang="en-US"/>
          </a:p>
        </p:txBody>
      </p:sp>
      <p:sp>
        <p:nvSpPr>
          <p:cNvPr id="6" name="Rectangle 8"/>
          <p:cNvSpPr>
            <a:spLocks noGrp="1" noChangeArrowheads="1"/>
          </p:cNvSpPr>
          <p:nvPr>
            <p:ph type="hdr" sz="quarter"/>
          </p:nvPr>
        </p:nvSpPr>
        <p:spPr>
          <a:ln/>
        </p:spPr>
        <p:txBody>
          <a:bodyPr/>
          <a:lstStyle/>
          <a:p>
            <a:r>
              <a:rPr lang="en-GB" altLang="en-US"/>
              <a:t>Boardworks Science </a:t>
            </a:r>
          </a:p>
          <a:p>
            <a:r>
              <a:rPr lang="en-GB" altLang="en-US"/>
              <a:t>Food webs</a:t>
            </a: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xfrm>
            <a:off x="1325246" y="3232667"/>
            <a:ext cx="7288848" cy="3062526"/>
          </a:xfrm>
        </p:spPr>
        <p:txBody>
          <a:bodyPr/>
          <a:lstStyle/>
          <a:p>
            <a:pPr marL="228874" indent="-228874"/>
            <a:r>
              <a:rPr lang="en-US" altLang="en-US" b="1"/>
              <a:t>Teacher notes </a:t>
            </a:r>
          </a:p>
          <a:p>
            <a:pPr marL="228874" indent="-228874"/>
            <a:r>
              <a:rPr lang="en-US" altLang="en-US"/>
              <a:t>1.</a:t>
            </a:r>
            <a:r>
              <a:rPr lang="en-US" altLang="en-US" b="1"/>
              <a:t> </a:t>
            </a:r>
            <a:r>
              <a:rPr lang="en-US" altLang="en-US"/>
              <a:t>Daisy (flower/plant)</a:t>
            </a:r>
          </a:p>
          <a:p>
            <a:pPr marL="228874" indent="-228874"/>
            <a:r>
              <a:rPr lang="en-US" altLang="en-US"/>
              <a:t>2. Vole and aphid (moth is also an acceptable answer – adult moths usually don’t eat, but their larvae do)</a:t>
            </a:r>
          </a:p>
          <a:p>
            <a:pPr marL="228874" indent="-228874"/>
            <a:r>
              <a:rPr lang="en-US" altLang="en-US"/>
              <a:t>3. Stoat and barn owl</a:t>
            </a:r>
          </a:p>
          <a:p>
            <a:pPr marL="228874" indent="-228874"/>
            <a:r>
              <a:rPr lang="en-US" altLang="en-US"/>
              <a:t>4. Four (ladybird, spider, stoat, blue tit)</a:t>
            </a:r>
          </a:p>
          <a:p>
            <a:pPr marL="228874" indent="-228874"/>
            <a:r>
              <a:rPr lang="en-US" altLang="en-US"/>
              <a:t>5. Daisy, moth, blue tit, barn owl. </a:t>
            </a:r>
            <a:br>
              <a:rPr lang="en-US" altLang="en-US"/>
            </a:br>
            <a:r>
              <a:rPr lang="en-US" altLang="en-US"/>
              <a:t>    Daisy, moth, spider, goldfinch, barn owl.</a:t>
            </a:r>
          </a:p>
        </p:txBody>
      </p:sp>
    </p:spTree>
    <p:extLst>
      <p:ext uri="{BB962C8B-B14F-4D97-AF65-F5344CB8AC3E}">
        <p14:creationId xmlns:p14="http://schemas.microsoft.com/office/powerpoint/2010/main" val="376346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43038E8-AF21-4669-B9DC-8E28B1B67426}" type="slidenum">
              <a:rPr lang="en-GB" altLang="en-US"/>
              <a:pPr/>
              <a:t>32</a:t>
            </a:fld>
            <a:endParaRPr lang="en-GB" altLang="en-US"/>
          </a:p>
        </p:txBody>
      </p:sp>
      <p:sp>
        <p:nvSpPr>
          <p:cNvPr id="6" name="Rectangle 8"/>
          <p:cNvSpPr>
            <a:spLocks noGrp="1" noChangeArrowheads="1"/>
          </p:cNvSpPr>
          <p:nvPr>
            <p:ph type="hdr" sz="quarter"/>
          </p:nvPr>
        </p:nvSpPr>
        <p:spPr>
          <a:ln/>
        </p:spPr>
        <p:txBody>
          <a:bodyPr/>
          <a:lstStyle/>
          <a:p>
            <a:r>
              <a:rPr lang="en-GB" altLang="en-US"/>
              <a:t>Boardworks Science </a:t>
            </a:r>
          </a:p>
          <a:p>
            <a:r>
              <a:rPr lang="en-GB" altLang="en-US"/>
              <a:t>Food webs</a:t>
            </a: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1325246" y="3232667"/>
            <a:ext cx="7288848" cy="3062526"/>
          </a:xfrm>
        </p:spPr>
        <p:txBody>
          <a:bodyPr/>
          <a:lstStyle/>
          <a:p>
            <a:endParaRPr lang="en-US" altLang="en-US"/>
          </a:p>
        </p:txBody>
      </p:sp>
    </p:spTree>
    <p:extLst>
      <p:ext uri="{BB962C8B-B14F-4D97-AF65-F5344CB8AC3E}">
        <p14:creationId xmlns:p14="http://schemas.microsoft.com/office/powerpoint/2010/main" val="234867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43038E8-AF21-4669-B9DC-8E28B1B67426}" type="slidenum">
              <a:rPr lang="en-GB" altLang="en-US"/>
              <a:pPr/>
              <a:t>33</a:t>
            </a:fld>
            <a:endParaRPr lang="en-GB" altLang="en-US"/>
          </a:p>
        </p:txBody>
      </p:sp>
      <p:sp>
        <p:nvSpPr>
          <p:cNvPr id="6" name="Rectangle 8"/>
          <p:cNvSpPr>
            <a:spLocks noGrp="1" noChangeArrowheads="1"/>
          </p:cNvSpPr>
          <p:nvPr>
            <p:ph type="hdr" sz="quarter"/>
          </p:nvPr>
        </p:nvSpPr>
        <p:spPr>
          <a:ln/>
        </p:spPr>
        <p:txBody>
          <a:bodyPr/>
          <a:lstStyle/>
          <a:p>
            <a:r>
              <a:rPr lang="en-GB" altLang="en-US"/>
              <a:t>Boardworks Science </a:t>
            </a:r>
          </a:p>
          <a:p>
            <a:r>
              <a:rPr lang="en-GB" altLang="en-US"/>
              <a:t>Food webs</a:t>
            </a: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1325246" y="3232667"/>
            <a:ext cx="7288848" cy="3062526"/>
          </a:xfrm>
        </p:spPr>
        <p:txBody>
          <a:bodyPr/>
          <a:lstStyle/>
          <a:p>
            <a:endParaRPr lang="en-US" altLang="en-US"/>
          </a:p>
        </p:txBody>
      </p:sp>
    </p:spTree>
    <p:extLst>
      <p:ext uri="{BB962C8B-B14F-4D97-AF65-F5344CB8AC3E}">
        <p14:creationId xmlns:p14="http://schemas.microsoft.com/office/powerpoint/2010/main" val="251312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1" y="53976"/>
            <a:ext cx="9654116" cy="54927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6197600" y="1825626"/>
            <a:ext cx="5156200" cy="2098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6197600" y="4076701"/>
            <a:ext cx="5156200" cy="21002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23563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5/9/2017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5/9/2017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heppardsoftware.com/content/animals/kidscorner/games/producersconsumersgame.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B61rfeeAsM"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8.png"/><Relationship Id="rId10"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1Ymc311XS8"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heppardsoftware.com/content/animals/kidscorner/games/foodchaingame.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AU" dirty="0" smtClean="0"/>
              <a:t>Food Chains and </a:t>
            </a:r>
            <a:br>
              <a:rPr lang="en-AU" dirty="0" smtClean="0"/>
            </a:br>
            <a:r>
              <a:rPr lang="en-AU" dirty="0" smtClean="0"/>
              <a:t>Food Webs</a:t>
            </a:r>
            <a:endParaRPr lang="en-AU" dirty="0"/>
          </a:p>
        </p:txBody>
      </p:sp>
      <p:sp>
        <p:nvSpPr>
          <p:cNvPr id="3" name="Subtitle 2"/>
          <p:cNvSpPr>
            <a:spLocks noGrp="1"/>
          </p:cNvSpPr>
          <p:nvPr>
            <p:ph type="subTitle" idx="1"/>
          </p:nvPr>
        </p:nvSpPr>
        <p:spPr/>
        <p:txBody>
          <a:bodyPr>
            <a:normAutofit/>
          </a:bodyPr>
          <a:lstStyle/>
          <a:p>
            <a:pPr algn="ctr"/>
            <a:r>
              <a:rPr lang="en-AU" sz="3200" dirty="0" smtClean="0"/>
              <a:t>Module 5.2</a:t>
            </a:r>
            <a:endParaRPr lang="en-AU" sz="3200" dirty="0"/>
          </a:p>
        </p:txBody>
      </p:sp>
    </p:spTree>
    <p:extLst>
      <p:ext uri="{BB962C8B-B14F-4D97-AF65-F5344CB8AC3E}">
        <p14:creationId xmlns:p14="http://schemas.microsoft.com/office/powerpoint/2010/main" val="3787974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a:xfrm>
            <a:off x="222068" y="189433"/>
            <a:ext cx="9653588" cy="549275"/>
          </a:xfrm>
        </p:spPr>
        <p:txBody>
          <a:bodyPr>
            <a:noAutofit/>
          </a:bodyPr>
          <a:lstStyle/>
          <a:p>
            <a:r>
              <a:rPr lang="en-US" altLang="en-US" sz="4400" dirty="0">
                <a:solidFill>
                  <a:schemeClr val="accent1"/>
                </a:solidFill>
              </a:rPr>
              <a:t>Feeding types</a:t>
            </a:r>
            <a:endParaRPr lang="en-GB" altLang="en-US" sz="4400" dirty="0">
              <a:solidFill>
                <a:schemeClr val="accent1"/>
              </a:solidFill>
            </a:endParaRPr>
          </a:p>
        </p:txBody>
      </p:sp>
      <p:sp>
        <p:nvSpPr>
          <p:cNvPr id="235523" name="Text Box 3"/>
          <p:cNvSpPr txBox="1">
            <a:spLocks noChangeArrowheads="1"/>
          </p:cNvSpPr>
          <p:nvPr/>
        </p:nvSpPr>
        <p:spPr bwMode="auto">
          <a:xfrm>
            <a:off x="2173857" y="1057476"/>
            <a:ext cx="9631456" cy="9541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u="sng" dirty="0">
                <a:solidFill>
                  <a:schemeClr val="tx1">
                    <a:lumMod val="65000"/>
                    <a:lumOff val="35000"/>
                  </a:schemeClr>
                </a:solidFill>
                <a:latin typeface="Calibri Light" panose="020F0302020204030204" pitchFamily="34" charset="0"/>
                <a:cs typeface="Calibri Light" panose="020F0302020204030204" pitchFamily="34" charset="0"/>
              </a:rPr>
              <a:t>Different types of organism can be grouped in several ways. </a:t>
            </a:r>
            <a:r>
              <a:rPr lang="en-GB" altLang="en-US" sz="2800" u="sng" dirty="0" smtClean="0">
                <a:solidFill>
                  <a:schemeClr val="tx1">
                    <a:lumMod val="65000"/>
                    <a:lumOff val="35000"/>
                  </a:schemeClr>
                </a:solidFill>
                <a:latin typeface="Calibri Light" panose="020F0302020204030204" pitchFamily="34" charset="0"/>
                <a:cs typeface="Calibri Light" panose="020F0302020204030204" pitchFamily="34" charset="0"/>
              </a:rPr>
              <a:t>One </a:t>
            </a:r>
            <a:r>
              <a:rPr lang="en-GB" altLang="en-US" sz="2800" u="sng" dirty="0">
                <a:solidFill>
                  <a:schemeClr val="tx1">
                    <a:lumMod val="65000"/>
                    <a:lumOff val="35000"/>
                  </a:schemeClr>
                </a:solidFill>
                <a:latin typeface="Calibri Light" panose="020F0302020204030204" pitchFamily="34" charset="0"/>
                <a:cs typeface="Calibri Light" panose="020F0302020204030204" pitchFamily="34" charset="0"/>
              </a:rPr>
              <a:t>grouping system is based on how organisms obtain their food.</a:t>
            </a:r>
          </a:p>
        </p:txBody>
      </p:sp>
      <p:sp>
        <p:nvSpPr>
          <p:cNvPr id="235524" name="Text Box 4"/>
          <p:cNvSpPr txBox="1">
            <a:spLocks noChangeArrowheads="1"/>
          </p:cNvSpPr>
          <p:nvPr/>
        </p:nvSpPr>
        <p:spPr bwMode="auto">
          <a:xfrm>
            <a:off x="2173857" y="2272638"/>
            <a:ext cx="7585616"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Some organisms produce their own food. </a:t>
            </a:r>
            <a:r>
              <a:rPr lang="en-GB" altLang="en-US" sz="2400" dirty="0" smtClean="0">
                <a:solidFill>
                  <a:schemeClr val="tx1">
                    <a:lumMod val="65000"/>
                    <a:lumOff val="35000"/>
                  </a:schemeClr>
                </a:solidFill>
                <a:latin typeface="Calibri Light" panose="020F0302020204030204" pitchFamily="34" charset="0"/>
                <a:cs typeface="Calibri Light" panose="020F0302020204030204" pitchFamily="34" charset="0"/>
              </a:rPr>
              <a:t>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 </a:t>
            </a:r>
            <a:r>
              <a:rPr lang="en-GB" altLang="en-US" sz="2400" dirty="0" smtClean="0">
                <a:solidFill>
                  <a:schemeClr val="tx1">
                    <a:lumMod val="65000"/>
                    <a:lumOff val="35000"/>
                  </a:schemeClr>
                </a:solidFill>
                <a:latin typeface="Calibri Light" panose="020F0302020204030204" pitchFamily="34" charset="0"/>
                <a:cs typeface="Calibri Light" panose="020F0302020204030204" pitchFamily="34" charset="0"/>
              </a:rPr>
              <a:t>                           We already know that they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are called </a:t>
            </a:r>
            <a:r>
              <a:rPr lang="en-GB" altLang="en-US" sz="2400" b="1" u="sng" dirty="0">
                <a:solidFill>
                  <a:schemeClr val="accent1"/>
                </a:solidFill>
                <a:latin typeface="Calibri Light" panose="020F0302020204030204" pitchFamily="34" charset="0"/>
                <a:cs typeface="Calibri Light" panose="020F0302020204030204" pitchFamily="34" charset="0"/>
              </a:rPr>
              <a:t>producers</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a:t>
            </a:r>
          </a:p>
        </p:txBody>
      </p:sp>
      <p:sp>
        <p:nvSpPr>
          <p:cNvPr id="235525" name="Text Box 5"/>
          <p:cNvSpPr txBox="1">
            <a:spLocks noChangeArrowheads="1"/>
          </p:cNvSpPr>
          <p:nvPr/>
        </p:nvSpPr>
        <p:spPr bwMode="auto">
          <a:xfrm>
            <a:off x="2173857" y="3342803"/>
            <a:ext cx="9208817" cy="120032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Plants produce their own food using light energy from the Sun. Some types of bacteria can also make their own food by using light or chemical reactions.</a:t>
            </a:r>
          </a:p>
        </p:txBody>
      </p:sp>
      <p:sp>
        <p:nvSpPr>
          <p:cNvPr id="235526" name="Text Box 6"/>
          <p:cNvSpPr txBox="1">
            <a:spLocks noChangeArrowheads="1"/>
          </p:cNvSpPr>
          <p:nvPr/>
        </p:nvSpPr>
        <p:spPr bwMode="auto">
          <a:xfrm>
            <a:off x="2173857" y="4782300"/>
            <a:ext cx="8867727" cy="181588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800" u="sng" dirty="0">
                <a:solidFill>
                  <a:schemeClr val="tx1">
                    <a:lumMod val="65000"/>
                    <a:lumOff val="35000"/>
                  </a:schemeClr>
                </a:solidFill>
                <a:latin typeface="Calibri Light" panose="020F0302020204030204" pitchFamily="34" charset="0"/>
                <a:cs typeface="Calibri Light" panose="020F0302020204030204" pitchFamily="34" charset="0"/>
              </a:rPr>
              <a:t>Other organisms cannot make their own food. </a:t>
            </a:r>
            <a:endParaRPr lang="en-GB" altLang="en-US" sz="2800" u="sng" dirty="0" smtClean="0">
              <a:solidFill>
                <a:schemeClr val="tx1">
                  <a:lumMod val="65000"/>
                  <a:lumOff val="35000"/>
                </a:schemeClr>
              </a:solidFill>
              <a:latin typeface="Calibri Light" panose="020F0302020204030204" pitchFamily="34" charset="0"/>
              <a:cs typeface="Calibri Light" panose="020F0302020204030204" pitchFamily="34" charset="0"/>
            </a:endParaRPr>
          </a:p>
          <a:p>
            <a:r>
              <a:rPr lang="en-GB" altLang="en-US" sz="2800" u="sng" dirty="0" smtClean="0">
                <a:solidFill>
                  <a:schemeClr val="tx1">
                    <a:lumMod val="65000"/>
                    <a:lumOff val="35000"/>
                  </a:schemeClr>
                </a:solidFill>
                <a:latin typeface="Calibri Light" panose="020F0302020204030204" pitchFamily="34" charset="0"/>
                <a:cs typeface="Calibri Light" panose="020F0302020204030204" pitchFamily="34" charset="0"/>
              </a:rPr>
              <a:t>They </a:t>
            </a:r>
            <a:r>
              <a:rPr lang="en-GB" altLang="en-US" sz="2800" u="sng" dirty="0">
                <a:solidFill>
                  <a:schemeClr val="tx1">
                    <a:lumMod val="65000"/>
                    <a:lumOff val="35000"/>
                  </a:schemeClr>
                </a:solidFill>
                <a:latin typeface="Calibri Light" panose="020F0302020204030204" pitchFamily="34" charset="0"/>
                <a:cs typeface="Calibri Light" panose="020F0302020204030204" pitchFamily="34" charset="0"/>
              </a:rPr>
              <a:t>are called </a:t>
            </a:r>
            <a:r>
              <a:rPr lang="en-GB" altLang="en-US" sz="2800" b="1" u="sng" dirty="0" smtClean="0">
                <a:solidFill>
                  <a:schemeClr val="accent1"/>
                </a:solidFill>
                <a:latin typeface="Calibri Light" panose="020F0302020204030204" pitchFamily="34" charset="0"/>
                <a:cs typeface="Calibri Light" panose="020F0302020204030204" pitchFamily="34" charset="0"/>
              </a:rPr>
              <a:t>consumers</a:t>
            </a:r>
            <a:r>
              <a:rPr lang="en-GB" altLang="en-US" sz="2800" u="sng" dirty="0" smtClean="0">
                <a:solidFill>
                  <a:schemeClr val="accent1"/>
                </a:solidFill>
                <a:latin typeface="Calibri Light" panose="020F0302020204030204" pitchFamily="34" charset="0"/>
                <a:cs typeface="Calibri Light" panose="020F0302020204030204" pitchFamily="34" charset="0"/>
              </a:rPr>
              <a:t>  </a:t>
            </a:r>
          </a:p>
          <a:p>
            <a:r>
              <a:rPr lang="en-GB" altLang="en-US" sz="2800" u="sng" dirty="0" smtClean="0">
                <a:solidFill>
                  <a:schemeClr val="tx1">
                    <a:lumMod val="65000"/>
                    <a:lumOff val="35000"/>
                  </a:schemeClr>
                </a:solidFill>
                <a:latin typeface="Calibri Light" panose="020F0302020204030204" pitchFamily="34" charset="0"/>
                <a:cs typeface="Calibri Light" panose="020F0302020204030204" pitchFamily="34" charset="0"/>
              </a:rPr>
              <a:t>They have to eat in order to get their energy.</a:t>
            </a:r>
          </a:p>
          <a:p>
            <a:r>
              <a:rPr lang="en-GB" altLang="en-US" sz="2800" u="sng" dirty="0" smtClean="0">
                <a:solidFill>
                  <a:schemeClr val="tx1">
                    <a:lumMod val="65000"/>
                    <a:lumOff val="35000"/>
                  </a:schemeClr>
                </a:solidFill>
                <a:latin typeface="Calibri Light" panose="020F0302020204030204" pitchFamily="34" charset="0"/>
                <a:cs typeface="Calibri Light" panose="020F0302020204030204" pitchFamily="34" charset="0"/>
              </a:rPr>
              <a:t>Also known as heterotrophs </a:t>
            </a:r>
            <a:endParaRPr lang="en-GB" altLang="en-US" sz="2800" u="sng" dirty="0">
              <a:solidFill>
                <a:schemeClr val="tx1">
                  <a:lumMod val="65000"/>
                  <a:lumOff val="35000"/>
                </a:schemeClr>
              </a:solidFill>
              <a:latin typeface="Calibri Light" panose="020F0302020204030204" pitchFamily="34" charset="0"/>
              <a:cs typeface="Calibri Light" panose="020F0302020204030204" pitchFamily="34" charset="0"/>
            </a:endParaRPr>
          </a:p>
        </p:txBody>
      </p:sp>
      <p:pic>
        <p:nvPicPr>
          <p:cNvPr id="235527" name="Picture 7" descr="c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 y="4552810"/>
            <a:ext cx="1641475" cy="2024062"/>
          </a:xfrm>
          <a:prstGeom prst="rect">
            <a:avLst/>
          </a:prstGeom>
          <a:noFill/>
          <a:extLst>
            <a:ext uri="{909E8E84-426E-40DD-AFC4-6F175D3DCCD1}">
              <a14:hiddenFill xmlns:a14="http://schemas.microsoft.com/office/drawing/2010/main">
                <a:solidFill>
                  <a:srgbClr val="FFFFFF"/>
                </a:solidFill>
              </a14:hiddenFill>
            </a:ext>
          </a:extLst>
        </p:spPr>
      </p:pic>
      <p:pic>
        <p:nvPicPr>
          <p:cNvPr id="235528" name="Picture 8" descr="cro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1" y="1027610"/>
            <a:ext cx="1633537" cy="23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89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dissolve">
                                      <p:cBhvr>
                                        <p:cTn id="7" dur="500"/>
                                        <p:tgtEl>
                                          <p:spTgt spid="235524"/>
                                        </p:tgtEl>
                                      </p:cBhvr>
                                    </p:animEffect>
                                  </p:childTnLst>
                                </p:cTn>
                              </p:par>
                              <p:par>
                                <p:cTn id="8" presetID="23" presetClass="entr" presetSubtype="16" fill="hold" nodeType="withEffect">
                                  <p:stCondLst>
                                    <p:cond delay="0"/>
                                  </p:stCondLst>
                                  <p:childTnLst>
                                    <p:set>
                                      <p:cBhvr>
                                        <p:cTn id="9" dur="1" fill="hold">
                                          <p:stCondLst>
                                            <p:cond delay="0"/>
                                          </p:stCondLst>
                                        </p:cTn>
                                        <p:tgtEl>
                                          <p:spTgt spid="235528"/>
                                        </p:tgtEl>
                                        <p:attrNameLst>
                                          <p:attrName>style.visibility</p:attrName>
                                        </p:attrNameLst>
                                      </p:cBhvr>
                                      <p:to>
                                        <p:strVal val="visible"/>
                                      </p:to>
                                    </p:set>
                                    <p:anim calcmode="lin" valueType="num">
                                      <p:cBhvr>
                                        <p:cTn id="10" dur="500" fill="hold"/>
                                        <p:tgtEl>
                                          <p:spTgt spid="235528"/>
                                        </p:tgtEl>
                                        <p:attrNameLst>
                                          <p:attrName>ppt_w</p:attrName>
                                        </p:attrNameLst>
                                      </p:cBhvr>
                                      <p:tavLst>
                                        <p:tav tm="0">
                                          <p:val>
                                            <p:fltVal val="0"/>
                                          </p:val>
                                        </p:tav>
                                        <p:tav tm="100000">
                                          <p:val>
                                            <p:strVal val="#ppt_w"/>
                                          </p:val>
                                        </p:tav>
                                      </p:tavLst>
                                    </p:anim>
                                    <p:anim calcmode="lin" valueType="num">
                                      <p:cBhvr>
                                        <p:cTn id="11" dur="500" fill="hold"/>
                                        <p:tgtEl>
                                          <p:spTgt spid="235528"/>
                                        </p:tgtEl>
                                        <p:attrNameLst>
                                          <p:attrName>ppt_h</p:attrName>
                                        </p:attrNameLst>
                                      </p:cBhvr>
                                      <p:tavLst>
                                        <p:tav tm="0">
                                          <p:val>
                                            <p:fltVal val="0"/>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5525"/>
                                        </p:tgtEl>
                                        <p:attrNameLst>
                                          <p:attrName>style.visibility</p:attrName>
                                        </p:attrNameLst>
                                      </p:cBhvr>
                                      <p:to>
                                        <p:strVal val="visible"/>
                                      </p:to>
                                    </p:set>
                                    <p:animEffect transition="in" filter="dissolve">
                                      <p:cBhvr>
                                        <p:cTn id="16" dur="500"/>
                                        <p:tgtEl>
                                          <p:spTgt spid="2355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35526"/>
                                        </p:tgtEl>
                                        <p:attrNameLst>
                                          <p:attrName>style.visibility</p:attrName>
                                        </p:attrNameLst>
                                      </p:cBhvr>
                                      <p:to>
                                        <p:strVal val="visible"/>
                                      </p:to>
                                    </p:set>
                                    <p:animEffect transition="in" filter="dissolve">
                                      <p:cBhvr>
                                        <p:cTn id="21" dur="500"/>
                                        <p:tgtEl>
                                          <p:spTgt spid="235526"/>
                                        </p:tgtEl>
                                      </p:cBhvr>
                                    </p:animEffect>
                                  </p:childTnLst>
                                </p:cTn>
                              </p:par>
                              <p:par>
                                <p:cTn id="22" presetID="23" presetClass="entr" presetSubtype="16" fill="hold" nodeType="withEffect">
                                  <p:stCondLst>
                                    <p:cond delay="0"/>
                                  </p:stCondLst>
                                  <p:childTnLst>
                                    <p:set>
                                      <p:cBhvr>
                                        <p:cTn id="23" dur="1" fill="hold">
                                          <p:stCondLst>
                                            <p:cond delay="0"/>
                                          </p:stCondLst>
                                        </p:cTn>
                                        <p:tgtEl>
                                          <p:spTgt spid="235527"/>
                                        </p:tgtEl>
                                        <p:attrNameLst>
                                          <p:attrName>style.visibility</p:attrName>
                                        </p:attrNameLst>
                                      </p:cBhvr>
                                      <p:to>
                                        <p:strVal val="visible"/>
                                      </p:to>
                                    </p:set>
                                    <p:anim calcmode="lin" valueType="num">
                                      <p:cBhvr>
                                        <p:cTn id="24" dur="500" fill="hold"/>
                                        <p:tgtEl>
                                          <p:spTgt spid="235527"/>
                                        </p:tgtEl>
                                        <p:attrNameLst>
                                          <p:attrName>ppt_w</p:attrName>
                                        </p:attrNameLst>
                                      </p:cBhvr>
                                      <p:tavLst>
                                        <p:tav tm="0">
                                          <p:val>
                                            <p:fltVal val="0"/>
                                          </p:val>
                                        </p:tav>
                                        <p:tav tm="100000">
                                          <p:val>
                                            <p:strVal val="#ppt_w"/>
                                          </p:val>
                                        </p:tav>
                                      </p:tavLst>
                                    </p:anim>
                                    <p:anim calcmode="lin" valueType="num">
                                      <p:cBhvr>
                                        <p:cTn id="25" dur="500" fill="hold"/>
                                        <p:tgtEl>
                                          <p:spTgt spid="2355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p:bldP spid="235525" grpId="0"/>
      <p:bldP spid="2355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Producer or Consumer</a:t>
            </a:r>
            <a:endParaRPr lang="en-AU" dirty="0"/>
          </a:p>
        </p:txBody>
      </p:sp>
    </p:spTree>
    <p:controls>
      <mc:AlternateContent xmlns:mc="http://schemas.openxmlformats.org/markup-compatibility/2006">
        <mc:Choice xmlns:v="urn:schemas-microsoft-com:vml" Requires="v">
          <p:control spid="2059" name="ShockwaveFlash1" r:id="rId2" imgW="7315200" imgH="4464000"/>
        </mc:Choice>
        <mc:Fallback>
          <p:control name="ShockwaveFlash1" r:id="rId2" imgW="7315200" imgH="4464000">
            <p:pic>
              <p:nvPicPr>
                <p:cNvPr id="4" name="ShockwaveFlash1"/>
                <p:cNvPicPr preferRelativeResize="0">
                  <a:picLocks noGrp="1" noChangeArrowheads="1" noChangeShapeType="1"/>
                </p:cNvPicPr>
                <p:nvPr/>
              </p:nvPicPr>
              <p:blipFill>
                <a:blip r:embed="rId4"/>
                <a:srcRect/>
                <a:stretch>
                  <a:fillRect/>
                </a:stretch>
              </p:blipFill>
              <p:spPr bwMode="auto">
                <a:xfrm>
                  <a:off x="3868738" y="1192301"/>
                  <a:ext cx="7315200" cy="446387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87909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Draw the following table in your book</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8203887"/>
              </p:ext>
            </p:extLst>
          </p:nvPr>
        </p:nvGraphicFramePr>
        <p:xfrm>
          <a:off x="3907927" y="1748028"/>
          <a:ext cx="7315200" cy="3352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802460853"/>
                    </a:ext>
                  </a:extLst>
                </a:gridCol>
                <a:gridCol w="2438400">
                  <a:extLst>
                    <a:ext uri="{9D8B030D-6E8A-4147-A177-3AD203B41FA5}">
                      <a16:colId xmlns:a16="http://schemas.microsoft.com/office/drawing/2014/main" val="3265494413"/>
                    </a:ext>
                  </a:extLst>
                </a:gridCol>
                <a:gridCol w="2438400">
                  <a:extLst>
                    <a:ext uri="{9D8B030D-6E8A-4147-A177-3AD203B41FA5}">
                      <a16:colId xmlns:a16="http://schemas.microsoft.com/office/drawing/2014/main" val="3267445467"/>
                    </a:ext>
                  </a:extLst>
                </a:gridCol>
              </a:tblGrid>
              <a:tr h="370840">
                <a:tc>
                  <a:txBody>
                    <a:bodyPr/>
                    <a:lstStyle/>
                    <a:p>
                      <a:pPr algn="ctr"/>
                      <a:r>
                        <a:rPr lang="en-AU" sz="2800" dirty="0" smtClean="0">
                          <a:latin typeface="Calibri Light" panose="020F0302020204030204" pitchFamily="34" charset="0"/>
                          <a:cs typeface="Calibri Light" panose="020F0302020204030204" pitchFamily="34" charset="0"/>
                        </a:rPr>
                        <a:t>Producer</a:t>
                      </a:r>
                      <a:endParaRPr lang="en-AU" sz="2800" dirty="0">
                        <a:latin typeface="Calibri Light" panose="020F0302020204030204" pitchFamily="34" charset="0"/>
                        <a:cs typeface="Calibri Light" panose="020F0302020204030204" pitchFamily="34" charset="0"/>
                      </a:endParaRPr>
                    </a:p>
                  </a:txBody>
                  <a:tcPr/>
                </a:tc>
                <a:tc>
                  <a:txBody>
                    <a:bodyPr/>
                    <a:lstStyle/>
                    <a:p>
                      <a:pPr algn="ctr"/>
                      <a:r>
                        <a:rPr lang="en-AU" sz="2800" dirty="0" smtClean="0">
                          <a:latin typeface="Calibri Light" panose="020F0302020204030204" pitchFamily="34" charset="0"/>
                          <a:cs typeface="Calibri Light" panose="020F0302020204030204" pitchFamily="34" charset="0"/>
                        </a:rPr>
                        <a:t>Consumer</a:t>
                      </a:r>
                      <a:endParaRPr lang="en-AU" sz="2800" dirty="0">
                        <a:latin typeface="Calibri Light" panose="020F0302020204030204" pitchFamily="34" charset="0"/>
                        <a:cs typeface="Calibri Light" panose="020F0302020204030204" pitchFamily="34" charset="0"/>
                      </a:endParaRPr>
                    </a:p>
                  </a:txBody>
                  <a:tcPr/>
                </a:tc>
                <a:tc>
                  <a:txBody>
                    <a:bodyPr/>
                    <a:lstStyle/>
                    <a:p>
                      <a:pPr algn="ctr"/>
                      <a:r>
                        <a:rPr lang="en-AU" sz="2800" dirty="0" smtClean="0">
                          <a:latin typeface="Calibri Light" panose="020F0302020204030204" pitchFamily="34" charset="0"/>
                          <a:cs typeface="Calibri Light" panose="020F0302020204030204" pitchFamily="34" charset="0"/>
                        </a:rPr>
                        <a:t>Decomposer</a:t>
                      </a:r>
                      <a:endParaRPr lang="en-AU" sz="28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4195275506"/>
                  </a:ext>
                </a:extLst>
              </a:tr>
              <a:tr h="370840">
                <a:tc>
                  <a:txBody>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291114748"/>
                  </a:ext>
                </a:extLst>
              </a:tr>
            </a:tbl>
          </a:graphicData>
        </a:graphic>
      </p:graphicFrame>
    </p:spTree>
    <p:extLst>
      <p:ext uri="{BB962C8B-B14F-4D97-AF65-F5344CB8AC3E}">
        <p14:creationId xmlns:p14="http://schemas.microsoft.com/office/powerpoint/2010/main" val="16765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Producer or Consumer</a:t>
            </a:r>
            <a:endParaRPr lang="en-AU" dirty="0"/>
          </a:p>
        </p:txBody>
      </p:sp>
      <p:pic>
        <p:nvPicPr>
          <p:cNvPr id="4" name="Content Placeholder 3">
            <a:hlinkClick r:id="rId2"/>
          </p:cNvPr>
          <p:cNvPicPr>
            <a:picLocks noGrp="1" noChangeAspect="1"/>
          </p:cNvPicPr>
          <p:nvPr>
            <p:ph idx="1"/>
          </p:nvPr>
        </p:nvPicPr>
        <p:blipFill>
          <a:blip r:embed="rId3"/>
          <a:stretch>
            <a:fillRect/>
          </a:stretch>
        </p:blipFill>
        <p:spPr>
          <a:xfrm>
            <a:off x="3488689" y="1031972"/>
            <a:ext cx="8195433" cy="47849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349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Consumers</a:t>
            </a:r>
          </a:p>
        </p:txBody>
      </p:sp>
      <p:sp>
        <p:nvSpPr>
          <p:cNvPr id="3" name="Content Placeholder 2"/>
          <p:cNvSpPr>
            <a:spLocks noGrp="1"/>
          </p:cNvSpPr>
          <p:nvPr>
            <p:ph idx="1"/>
          </p:nvPr>
        </p:nvSpPr>
        <p:spPr>
          <a:xfrm>
            <a:off x="3869268" y="864108"/>
            <a:ext cx="7315200" cy="912441"/>
          </a:xfrm>
        </p:spPr>
        <p:txBody>
          <a:bodyPr/>
          <a:lstStyle/>
          <a:p>
            <a:pPr marL="0" indent="0">
              <a:buNone/>
            </a:pPr>
            <a:r>
              <a:rPr lang="en-GB" altLang="en-US" sz="2800" dirty="0">
                <a:latin typeface="Calibri Light" panose="020F0302020204030204" pitchFamily="34" charset="0"/>
                <a:cs typeface="Calibri Light" panose="020F0302020204030204" pitchFamily="34" charset="0"/>
              </a:rPr>
              <a:t>Consumers can be grouped into different types</a:t>
            </a:r>
            <a:r>
              <a:rPr lang="en-GB" altLang="en-US" sz="2800" dirty="0" smtClean="0">
                <a:latin typeface="Calibri Light" panose="020F0302020204030204" pitchFamily="34" charset="0"/>
                <a:cs typeface="Calibri Light" panose="020F0302020204030204" pitchFamily="34" charset="0"/>
              </a:rPr>
              <a:t>:</a:t>
            </a:r>
            <a:endParaRPr lang="en-GB" altLang="en-US" sz="2800" dirty="0">
              <a:latin typeface="Calibri Light" panose="020F0302020204030204" pitchFamily="34"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60952923"/>
              </p:ext>
            </p:extLst>
          </p:nvPr>
        </p:nvGraphicFramePr>
        <p:xfrm>
          <a:off x="3743234" y="1947573"/>
          <a:ext cx="7882710" cy="3749040"/>
        </p:xfrm>
        <a:graphic>
          <a:graphicData uri="http://schemas.openxmlformats.org/drawingml/2006/table">
            <a:tbl>
              <a:tblPr firstRow="1" bandRow="1">
                <a:tableStyleId>{5C22544A-7EE6-4342-B048-85BDC9FD1C3A}</a:tableStyleId>
              </a:tblPr>
              <a:tblGrid>
                <a:gridCol w="2627570">
                  <a:extLst>
                    <a:ext uri="{9D8B030D-6E8A-4147-A177-3AD203B41FA5}">
                      <a16:colId xmlns:a16="http://schemas.microsoft.com/office/drawing/2014/main" val="4021185376"/>
                    </a:ext>
                  </a:extLst>
                </a:gridCol>
                <a:gridCol w="2627570">
                  <a:extLst>
                    <a:ext uri="{9D8B030D-6E8A-4147-A177-3AD203B41FA5}">
                      <a16:colId xmlns:a16="http://schemas.microsoft.com/office/drawing/2014/main" val="557988722"/>
                    </a:ext>
                  </a:extLst>
                </a:gridCol>
                <a:gridCol w="2627570">
                  <a:extLst>
                    <a:ext uri="{9D8B030D-6E8A-4147-A177-3AD203B41FA5}">
                      <a16:colId xmlns:a16="http://schemas.microsoft.com/office/drawing/2014/main" val="4080887982"/>
                    </a:ext>
                  </a:extLst>
                </a:gridCol>
              </a:tblGrid>
              <a:tr h="408900">
                <a:tc>
                  <a:txBody>
                    <a:bodyPr/>
                    <a:lstStyle/>
                    <a:p>
                      <a:pPr algn="ctr"/>
                      <a:r>
                        <a:rPr lang="en-AU" sz="3600" dirty="0" smtClean="0">
                          <a:latin typeface="Calibri Light" panose="020F0302020204030204" pitchFamily="34" charset="0"/>
                          <a:cs typeface="Calibri Light" panose="020F0302020204030204" pitchFamily="34" charset="0"/>
                        </a:rPr>
                        <a:t>Herbivore</a:t>
                      </a:r>
                      <a:endParaRPr lang="en-AU" sz="3600" dirty="0">
                        <a:latin typeface="Calibri Light" panose="020F0302020204030204" pitchFamily="34" charset="0"/>
                        <a:cs typeface="Calibri Light" panose="020F0302020204030204" pitchFamily="34" charset="0"/>
                      </a:endParaRPr>
                    </a:p>
                  </a:txBody>
                  <a:tcPr/>
                </a:tc>
                <a:tc>
                  <a:txBody>
                    <a:bodyPr/>
                    <a:lstStyle/>
                    <a:p>
                      <a:pPr algn="ctr"/>
                      <a:r>
                        <a:rPr lang="en-AU" sz="3600" dirty="0" smtClean="0">
                          <a:latin typeface="Calibri Light" panose="020F0302020204030204" pitchFamily="34" charset="0"/>
                          <a:cs typeface="Calibri Light" panose="020F0302020204030204" pitchFamily="34" charset="0"/>
                        </a:rPr>
                        <a:t>Carnivore</a:t>
                      </a:r>
                      <a:endParaRPr lang="en-AU" sz="3600" dirty="0">
                        <a:latin typeface="Calibri Light" panose="020F0302020204030204" pitchFamily="34" charset="0"/>
                        <a:cs typeface="Calibri Light" panose="020F0302020204030204" pitchFamily="34" charset="0"/>
                      </a:endParaRPr>
                    </a:p>
                  </a:txBody>
                  <a:tcPr/>
                </a:tc>
                <a:tc>
                  <a:txBody>
                    <a:bodyPr/>
                    <a:lstStyle/>
                    <a:p>
                      <a:pPr algn="ctr"/>
                      <a:r>
                        <a:rPr lang="en-AU" sz="3600" dirty="0" smtClean="0">
                          <a:latin typeface="Calibri Light" panose="020F0302020204030204" pitchFamily="34" charset="0"/>
                          <a:cs typeface="Calibri Light" panose="020F0302020204030204" pitchFamily="34" charset="0"/>
                        </a:rPr>
                        <a:t>Omnivore</a:t>
                      </a:r>
                      <a:endParaRPr lang="en-AU" sz="36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987133203"/>
                  </a:ext>
                </a:extLst>
              </a:tr>
              <a:tr h="408900">
                <a:tc>
                  <a:txBody>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3324843484"/>
                  </a:ext>
                </a:extLst>
              </a:tr>
              <a:tr h="408900">
                <a:tc>
                  <a:txBody>
                    <a:bodyPr/>
                    <a:lstStyle/>
                    <a:p>
                      <a:pPr algn="ctr"/>
                      <a:r>
                        <a:rPr lang="en-AU" sz="2400" dirty="0" smtClean="0">
                          <a:solidFill>
                            <a:schemeClr val="tx1">
                              <a:lumMod val="65000"/>
                              <a:lumOff val="35000"/>
                            </a:schemeClr>
                          </a:solidFill>
                          <a:latin typeface="Calibri Light" panose="020F0302020204030204" pitchFamily="34" charset="0"/>
                          <a:cs typeface="Calibri Light" panose="020F0302020204030204" pitchFamily="34" charset="0"/>
                        </a:rPr>
                        <a:t>Eats both plants and animals</a:t>
                      </a:r>
                    </a:p>
                  </a:txBody>
                  <a:tcPr/>
                </a:tc>
                <a:tc>
                  <a:txBody>
                    <a:bodyPr/>
                    <a:lstStyle/>
                    <a:p>
                      <a:pPr algn="ctr"/>
                      <a:r>
                        <a:rPr lang="en-AU" sz="2400" dirty="0" smtClean="0">
                          <a:solidFill>
                            <a:schemeClr val="tx1">
                              <a:lumMod val="65000"/>
                              <a:lumOff val="35000"/>
                            </a:schemeClr>
                          </a:solidFill>
                          <a:latin typeface="Calibri Light" panose="020F0302020204030204" pitchFamily="34" charset="0"/>
                          <a:cs typeface="Calibri Light" panose="020F0302020204030204" pitchFamily="34" charset="0"/>
                        </a:rPr>
                        <a:t>Eats other animals</a:t>
                      </a:r>
                      <a:endParaRPr lang="en-AU" sz="2400" dirty="0">
                        <a:solidFill>
                          <a:schemeClr val="tx1">
                            <a:lumMod val="65000"/>
                            <a:lumOff val="35000"/>
                          </a:schemeClr>
                        </a:solidFill>
                        <a:latin typeface="Calibri Light" panose="020F0302020204030204" pitchFamily="34" charset="0"/>
                        <a:cs typeface="Calibri Light" panose="020F0302020204030204" pitchFamily="34" charset="0"/>
                      </a:endParaRPr>
                    </a:p>
                  </a:txBody>
                  <a:tcPr/>
                </a:tc>
                <a:tc>
                  <a:txBody>
                    <a:bodyPr/>
                    <a:lstStyle/>
                    <a:p>
                      <a:pPr algn="ctr"/>
                      <a:r>
                        <a:rPr lang="en-AU" sz="2400" dirty="0" smtClean="0">
                          <a:solidFill>
                            <a:schemeClr val="tx1">
                              <a:lumMod val="65000"/>
                              <a:lumOff val="35000"/>
                            </a:schemeClr>
                          </a:solidFill>
                          <a:latin typeface="Calibri Light" panose="020F0302020204030204" pitchFamily="34" charset="0"/>
                          <a:cs typeface="Calibri Light" panose="020F0302020204030204" pitchFamily="34" charset="0"/>
                        </a:rPr>
                        <a:t>Eats plants</a:t>
                      </a:r>
                      <a:endParaRPr lang="en-AU" sz="2400" dirty="0">
                        <a:solidFill>
                          <a:schemeClr val="tx1">
                            <a:lumMod val="65000"/>
                            <a:lumOff val="35000"/>
                          </a:schemeClr>
                        </a:solidFill>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3995824175"/>
                  </a:ext>
                </a:extLst>
              </a:tr>
            </a:tbl>
          </a:graphicData>
        </a:graphic>
      </p:graphicFrame>
      <p:pic>
        <p:nvPicPr>
          <p:cNvPr id="5" name="Picture 2" descr="Image result for lion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997" y="2738216"/>
            <a:ext cx="1914552" cy="1914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rush turtle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268" y="2738216"/>
            <a:ext cx="2186337" cy="19042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9796359" y="2738216"/>
            <a:ext cx="1074454" cy="1904230"/>
          </a:xfrm>
          <a:prstGeom prst="rect">
            <a:avLst/>
          </a:prstGeom>
        </p:spPr>
      </p:pic>
    </p:spTree>
    <p:extLst>
      <p:ext uri="{BB962C8B-B14F-4D97-AF65-F5344CB8AC3E}">
        <p14:creationId xmlns:p14="http://schemas.microsoft.com/office/powerpoint/2010/main" val="1948831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643" y="-1"/>
            <a:ext cx="8262826" cy="6894809"/>
          </a:xfrm>
          <a:prstGeom prst="rect">
            <a:avLst/>
          </a:prstGeom>
        </p:spPr>
      </p:pic>
    </p:spTree>
    <p:extLst>
      <p:ext uri="{BB962C8B-B14F-4D97-AF65-F5344CB8AC3E}">
        <p14:creationId xmlns:p14="http://schemas.microsoft.com/office/powerpoint/2010/main" val="530385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419" y="-1"/>
            <a:ext cx="8821287" cy="6885681"/>
          </a:xfrm>
          <a:prstGeom prst="rect">
            <a:avLst/>
          </a:prstGeom>
        </p:spPr>
      </p:pic>
    </p:spTree>
    <p:extLst>
      <p:ext uri="{BB962C8B-B14F-4D97-AF65-F5344CB8AC3E}">
        <p14:creationId xmlns:p14="http://schemas.microsoft.com/office/powerpoint/2010/main" val="3012840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32" y="0"/>
            <a:ext cx="10750378" cy="6858000"/>
          </a:xfrm>
          <a:prstGeom prst="rect">
            <a:avLst/>
          </a:prstGeom>
        </p:spPr>
      </p:pic>
    </p:spTree>
    <p:extLst>
      <p:ext uri="{BB962C8B-B14F-4D97-AF65-F5344CB8AC3E}">
        <p14:creationId xmlns:p14="http://schemas.microsoft.com/office/powerpoint/2010/main" val="877413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821" y="0"/>
            <a:ext cx="9062357" cy="6858000"/>
          </a:xfrm>
          <a:prstGeom prst="rect">
            <a:avLst/>
          </a:prstGeom>
        </p:spPr>
      </p:pic>
    </p:spTree>
    <p:extLst>
      <p:ext uri="{BB962C8B-B14F-4D97-AF65-F5344CB8AC3E}">
        <p14:creationId xmlns:p14="http://schemas.microsoft.com/office/powerpoint/2010/main" val="3810426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Decomposers</a:t>
            </a:r>
            <a:endParaRPr lang="en-AU" dirty="0"/>
          </a:p>
        </p:txBody>
      </p:sp>
      <p:pic>
        <p:nvPicPr>
          <p:cNvPr id="4" name="Content Placeholder 3"/>
          <p:cNvPicPr>
            <a:picLocks noGrp="1" noChangeAspect="1"/>
          </p:cNvPicPr>
          <p:nvPr>
            <p:ph idx="1"/>
          </p:nvPr>
        </p:nvPicPr>
        <p:blipFill>
          <a:blip r:embed="rId2"/>
          <a:stretch>
            <a:fillRect/>
          </a:stretch>
        </p:blipFill>
        <p:spPr>
          <a:xfrm>
            <a:off x="3710151" y="1387195"/>
            <a:ext cx="7787295" cy="4337825"/>
          </a:xfrm>
          <a:prstGeom prst="rect">
            <a:avLst/>
          </a:prstGeom>
        </p:spPr>
      </p:pic>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711" y="2209679"/>
            <a:ext cx="2450174" cy="2429498"/>
          </a:xfrm>
          <a:prstGeom prst="rect">
            <a:avLst/>
          </a:prstGeom>
        </p:spPr>
      </p:pic>
    </p:spTree>
    <p:extLst>
      <p:ext uri="{BB962C8B-B14F-4D97-AF65-F5344CB8AC3E}">
        <p14:creationId xmlns:p14="http://schemas.microsoft.com/office/powerpoint/2010/main" val="219808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Can you see a food chain in this habitat </a:t>
            </a:r>
            <a:endParaRPr lang="en-AU" dirty="0"/>
          </a:p>
        </p:txBody>
      </p:sp>
      <p:pic>
        <p:nvPicPr>
          <p:cNvPr id="4" name="Picture 18" descr="food chain sce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0543" y="911147"/>
            <a:ext cx="7966809" cy="502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91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Feeding Types</a:t>
            </a:r>
            <a:endParaRPr lang="en-AU" dirty="0"/>
          </a:p>
        </p:txBody>
      </p:sp>
    </p:spTree>
    <p:controls>
      <mc:AlternateContent xmlns:mc="http://schemas.openxmlformats.org/markup-compatibility/2006">
        <mc:Choice xmlns:v="urn:schemas-microsoft-com:vml" Requires="v">
          <p:control spid="4106" name="ShockwaveFlash1" r:id="rId2" imgW="8082000" imgH="4954680"/>
        </mc:Choice>
        <mc:Fallback>
          <p:control name="ShockwaveFlash1" r:id="rId2" imgW="8082000" imgH="4954680">
            <p:pic>
              <p:nvPicPr>
                <p:cNvPr id="5" name="ShockwaveFlash1"/>
                <p:cNvPicPr preferRelativeResize="0">
                  <a:picLocks noChangeArrowheads="1" noChangeShapeType="1"/>
                </p:cNvPicPr>
                <p:nvPr/>
              </p:nvPicPr>
              <p:blipFill>
                <a:blip r:embed="rId4"/>
                <a:srcRect/>
                <a:stretch>
                  <a:fillRect/>
                </a:stretch>
              </p:blipFill>
              <p:spPr bwMode="auto">
                <a:xfrm>
                  <a:off x="3570877" y="946982"/>
                  <a:ext cx="8081191" cy="495489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21985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Ranking Consumers</a:t>
            </a:r>
            <a:endParaRPr lang="en-AU" dirty="0"/>
          </a:p>
        </p:txBody>
      </p:sp>
      <p:sp>
        <p:nvSpPr>
          <p:cNvPr id="5" name="Text Box 3"/>
          <p:cNvSpPr txBox="1">
            <a:spLocks noChangeArrowheads="1"/>
          </p:cNvSpPr>
          <p:nvPr/>
        </p:nvSpPr>
        <p:spPr bwMode="auto">
          <a:xfrm>
            <a:off x="3584015" y="365982"/>
            <a:ext cx="7810500"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Consumers eat plants or animals, or both. </a:t>
            </a:r>
            <a:endParaRPr lang="en-GB" altLang="en-US" sz="2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r>
              <a:rPr lang="en-GB" altLang="en-US" sz="2400" dirty="0" smtClean="0">
                <a:solidFill>
                  <a:schemeClr val="tx1">
                    <a:lumMod val="65000"/>
                    <a:lumOff val="35000"/>
                  </a:schemeClr>
                </a:solidFill>
                <a:latin typeface="Calibri Light" panose="020F0302020204030204" pitchFamily="34" charset="0"/>
                <a:cs typeface="Calibri Light" panose="020F0302020204030204" pitchFamily="34" charset="0"/>
              </a:rPr>
              <a:t>A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food chain can be used to rank different types of consumers.</a:t>
            </a:r>
          </a:p>
        </p:txBody>
      </p:sp>
      <p:sp>
        <p:nvSpPr>
          <p:cNvPr id="6" name="Text Box 15"/>
          <p:cNvSpPr txBox="1">
            <a:spLocks noChangeArrowheads="1"/>
          </p:cNvSpPr>
          <p:nvPr/>
        </p:nvSpPr>
        <p:spPr bwMode="auto">
          <a:xfrm>
            <a:off x="3797512" y="4659407"/>
            <a:ext cx="6450484" cy="1846659"/>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55600" indent="-355600">
              <a:defRPr>
                <a:solidFill>
                  <a:schemeClr val="tx1"/>
                </a:solidFill>
                <a:latin typeface="Arial" panose="020B0604020202020204" pitchFamily="34" charset="0"/>
              </a:defRPr>
            </a:lvl1pPr>
            <a:lvl2pPr marL="5349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25000"/>
              </a:spcBef>
              <a:buClr>
                <a:schemeClr val="accent1"/>
              </a:buClr>
              <a:buFont typeface="Wingdings" panose="05000000000000000000" pitchFamily="2" charset="2"/>
              <a:buChar char="l"/>
            </a:pP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Producers – make their own food.</a:t>
            </a:r>
          </a:p>
          <a:p>
            <a:pPr>
              <a:spcBef>
                <a:spcPct val="25000"/>
              </a:spcBef>
              <a:buClr>
                <a:schemeClr val="accent1"/>
              </a:buClr>
              <a:buFont typeface="Wingdings" panose="05000000000000000000" pitchFamily="2" charset="2"/>
              <a:buChar char="l"/>
            </a:pP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Primary consumers – eat producers.</a:t>
            </a:r>
          </a:p>
          <a:p>
            <a:pPr>
              <a:spcBef>
                <a:spcPct val="25000"/>
              </a:spcBef>
              <a:buClr>
                <a:schemeClr val="accent1"/>
              </a:buClr>
              <a:buFont typeface="Wingdings" panose="05000000000000000000" pitchFamily="2" charset="2"/>
              <a:buChar char="l"/>
            </a:pP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Secondary consumers – eat primary consumers.</a:t>
            </a:r>
          </a:p>
          <a:p>
            <a:pPr>
              <a:spcBef>
                <a:spcPct val="25000"/>
              </a:spcBef>
              <a:buClr>
                <a:schemeClr val="accent1"/>
              </a:buClr>
              <a:buFont typeface="Wingdings" panose="05000000000000000000" pitchFamily="2" charset="2"/>
              <a:buChar char="l"/>
            </a:pP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Tertiary consumers – eat secondary consumers</a:t>
            </a:r>
            <a:r>
              <a:rPr lang="en-GB" altLang="en-US" sz="2000" dirty="0">
                <a:solidFill>
                  <a:schemeClr val="tx1">
                    <a:lumMod val="65000"/>
                    <a:lumOff val="35000"/>
                  </a:schemeClr>
                </a:solidFill>
              </a:rPr>
              <a:t>.</a:t>
            </a:r>
          </a:p>
        </p:txBody>
      </p:sp>
      <p:sp>
        <p:nvSpPr>
          <p:cNvPr id="7" name="Text Box 16"/>
          <p:cNvSpPr txBox="1">
            <a:spLocks noChangeArrowheads="1"/>
          </p:cNvSpPr>
          <p:nvPr/>
        </p:nvSpPr>
        <p:spPr bwMode="auto">
          <a:xfrm>
            <a:off x="3521212" y="3563894"/>
            <a:ext cx="1372492" cy="46166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b="1" dirty="0">
                <a:solidFill>
                  <a:schemeClr val="accent1"/>
                </a:solidFill>
              </a:rPr>
              <a:t>producer</a:t>
            </a:r>
          </a:p>
        </p:txBody>
      </p:sp>
      <p:sp>
        <p:nvSpPr>
          <p:cNvPr id="8" name="Text Box 17"/>
          <p:cNvSpPr txBox="1">
            <a:spLocks noChangeArrowheads="1"/>
          </p:cNvSpPr>
          <p:nvPr/>
        </p:nvSpPr>
        <p:spPr bwMode="auto">
          <a:xfrm>
            <a:off x="5809830" y="3563895"/>
            <a:ext cx="1487908"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b="1" dirty="0">
                <a:solidFill>
                  <a:schemeClr val="accent1"/>
                </a:solidFill>
              </a:rPr>
              <a:t>primary</a:t>
            </a:r>
          </a:p>
          <a:p>
            <a:pPr algn="ctr"/>
            <a:r>
              <a:rPr lang="en-GB" altLang="en-US" sz="2400" b="1" dirty="0">
                <a:solidFill>
                  <a:schemeClr val="accent1"/>
                </a:solidFill>
              </a:rPr>
              <a:t>consumer</a:t>
            </a:r>
          </a:p>
        </p:txBody>
      </p:sp>
      <p:sp>
        <p:nvSpPr>
          <p:cNvPr id="9" name="Text Box 18"/>
          <p:cNvSpPr txBox="1">
            <a:spLocks noChangeArrowheads="1"/>
          </p:cNvSpPr>
          <p:nvPr/>
        </p:nvSpPr>
        <p:spPr bwMode="auto">
          <a:xfrm>
            <a:off x="8228105" y="3563895"/>
            <a:ext cx="1545616"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b="1" dirty="0">
                <a:solidFill>
                  <a:schemeClr val="accent1"/>
                </a:solidFill>
              </a:rPr>
              <a:t>secondary</a:t>
            </a:r>
          </a:p>
          <a:p>
            <a:pPr algn="ctr"/>
            <a:r>
              <a:rPr lang="en-GB" altLang="en-US" sz="2400" b="1" dirty="0">
                <a:solidFill>
                  <a:schemeClr val="accent1"/>
                </a:solidFill>
              </a:rPr>
              <a:t>consumer</a:t>
            </a:r>
          </a:p>
        </p:txBody>
      </p:sp>
      <p:sp>
        <p:nvSpPr>
          <p:cNvPr id="10" name="Text Box 19"/>
          <p:cNvSpPr txBox="1">
            <a:spLocks noChangeArrowheads="1"/>
          </p:cNvSpPr>
          <p:nvPr/>
        </p:nvSpPr>
        <p:spPr bwMode="auto">
          <a:xfrm>
            <a:off x="10704092" y="3563895"/>
            <a:ext cx="1487908"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2400" b="1" dirty="0">
                <a:solidFill>
                  <a:schemeClr val="accent1"/>
                </a:solidFill>
              </a:rPr>
              <a:t>tertiary</a:t>
            </a:r>
          </a:p>
          <a:p>
            <a:pPr algn="ctr"/>
            <a:r>
              <a:rPr lang="en-GB" altLang="en-US" sz="2400" b="1" dirty="0">
                <a:solidFill>
                  <a:schemeClr val="accent1"/>
                </a:solidFill>
              </a:rPr>
              <a:t>consumer</a:t>
            </a:r>
          </a:p>
        </p:txBody>
      </p:sp>
      <p:sp>
        <p:nvSpPr>
          <p:cNvPr id="11" name="AutoShape 9"/>
          <p:cNvSpPr>
            <a:spLocks noChangeArrowheads="1"/>
          </p:cNvSpPr>
          <p:nvPr/>
        </p:nvSpPr>
        <p:spPr bwMode="auto">
          <a:xfrm>
            <a:off x="4940882" y="3168606"/>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solidFill>
                <a:schemeClr val="accent1"/>
              </a:solidFill>
            </a:endParaRPr>
          </a:p>
        </p:txBody>
      </p:sp>
      <p:sp>
        <p:nvSpPr>
          <p:cNvPr id="12" name="AutoShape 10"/>
          <p:cNvSpPr>
            <a:spLocks noChangeArrowheads="1"/>
          </p:cNvSpPr>
          <p:nvPr/>
        </p:nvSpPr>
        <p:spPr bwMode="auto">
          <a:xfrm>
            <a:off x="7252282" y="3168606"/>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solidFill>
                <a:schemeClr val="accent1"/>
              </a:solidFill>
            </a:endParaRPr>
          </a:p>
        </p:txBody>
      </p:sp>
      <p:sp>
        <p:nvSpPr>
          <p:cNvPr id="13" name="AutoShape 11"/>
          <p:cNvSpPr>
            <a:spLocks noChangeArrowheads="1"/>
          </p:cNvSpPr>
          <p:nvPr/>
        </p:nvSpPr>
        <p:spPr bwMode="auto">
          <a:xfrm>
            <a:off x="9733545" y="3168606"/>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solidFill>
                <a:schemeClr val="accent1"/>
              </a:solidFill>
            </a:endParaRPr>
          </a:p>
        </p:txBody>
      </p:sp>
      <p:pic>
        <p:nvPicPr>
          <p:cNvPr id="14" name="Picture 12" descr="hu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092" y="1237343"/>
            <a:ext cx="1325562" cy="18637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lim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470" y="1925594"/>
            <a:ext cx="1497012" cy="952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seawe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082" y="1962106"/>
            <a:ext cx="1271588" cy="8778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6"/>
          <p:cNvSpPr txBox="1">
            <a:spLocks noChangeArrowheads="1"/>
          </p:cNvSpPr>
          <p:nvPr/>
        </p:nvSpPr>
        <p:spPr bwMode="auto">
          <a:xfrm>
            <a:off x="3679100" y="3105106"/>
            <a:ext cx="10583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seaweed</a:t>
            </a:r>
          </a:p>
        </p:txBody>
      </p:sp>
      <p:sp>
        <p:nvSpPr>
          <p:cNvPr id="18" name="Text Box 5"/>
          <p:cNvSpPr txBox="1">
            <a:spLocks noChangeArrowheads="1"/>
          </p:cNvSpPr>
          <p:nvPr/>
        </p:nvSpPr>
        <p:spPr bwMode="auto">
          <a:xfrm>
            <a:off x="6139238" y="3105106"/>
            <a:ext cx="8306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limpet</a:t>
            </a:r>
          </a:p>
        </p:txBody>
      </p:sp>
      <p:sp>
        <p:nvSpPr>
          <p:cNvPr id="19" name="Text Box 7"/>
          <p:cNvSpPr txBox="1">
            <a:spLocks noChangeArrowheads="1"/>
          </p:cNvSpPr>
          <p:nvPr/>
        </p:nvSpPr>
        <p:spPr bwMode="auto">
          <a:xfrm>
            <a:off x="8692200" y="3105106"/>
            <a:ext cx="6126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crab</a:t>
            </a:r>
          </a:p>
        </p:txBody>
      </p:sp>
      <p:sp>
        <p:nvSpPr>
          <p:cNvPr id="20" name="Text Box 8"/>
          <p:cNvSpPr txBox="1">
            <a:spLocks noChangeArrowheads="1"/>
          </p:cNvSpPr>
          <p:nvPr/>
        </p:nvSpPr>
        <p:spPr bwMode="auto">
          <a:xfrm>
            <a:off x="11007052" y="3105106"/>
            <a:ext cx="883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human</a:t>
            </a:r>
          </a:p>
        </p:txBody>
      </p:sp>
      <p:pic>
        <p:nvPicPr>
          <p:cNvPr id="21" name="Picture 24" descr="cr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6183" y="1833519"/>
            <a:ext cx="1946275" cy="113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47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par>
                                <p:cTn id="35" presetID="9"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dissolve">
                                      <p:cBhvr>
                                        <p:cTn id="62" dur="500"/>
                                        <p:tgtEl>
                                          <p:spTgt spid="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dissolve">
                                      <p:cBhvr>
                                        <p:cTn id="67" dur="500"/>
                                        <p:tgtEl>
                                          <p:spTgt spid="6">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
                                            <p:txEl>
                                              <p:pRg st="2" end="2"/>
                                            </p:txEl>
                                          </p:spTgt>
                                        </p:tgtEl>
                                        <p:attrNameLst>
                                          <p:attrName>style.visibility</p:attrName>
                                        </p:attrNameLst>
                                      </p:cBhvr>
                                      <p:to>
                                        <p:strVal val="visible"/>
                                      </p:to>
                                    </p:set>
                                    <p:animEffect transition="in" filter="dissolve">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dissolve">
                                      <p:cBhvr>
                                        <p:cTn id="7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P spid="11" grpId="0" animBg="1"/>
      <p:bldP spid="12" grpId="0" animBg="1"/>
      <p:bldP spid="13" grpId="0" animBg="1"/>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Primary, Secondary or Tertiary</a:t>
            </a:r>
            <a:endParaRPr lang="en-AU" dirty="0"/>
          </a:p>
        </p:txBody>
      </p:sp>
    </p:spTree>
    <p:controls>
      <mc:AlternateContent xmlns:mc="http://schemas.openxmlformats.org/markup-compatibility/2006">
        <mc:Choice xmlns:v="urn:schemas-microsoft-com:vml" Requires="v">
          <p:control spid="5130" name="ShockwaveFlash1" r:id="rId2" imgW="7813800" imgH="4687920"/>
        </mc:Choice>
        <mc:Fallback>
          <p:control name="ShockwaveFlash1" r:id="rId2" imgW="7813800" imgH="4687920">
            <p:pic>
              <p:nvPicPr>
                <p:cNvPr id="4" name="ShockwaveFlash1"/>
                <p:cNvPicPr preferRelativeResize="0">
                  <a:picLocks noGrp="1" noChangeArrowheads="1" noChangeShapeType="1"/>
                </p:cNvPicPr>
                <p:nvPr/>
              </p:nvPicPr>
              <p:blipFill>
                <a:blip r:embed="rId4"/>
                <a:srcRect/>
                <a:stretch>
                  <a:fillRect/>
                </a:stretch>
              </p:blipFill>
              <p:spPr bwMode="auto">
                <a:xfrm>
                  <a:off x="3726848" y="1080309"/>
                  <a:ext cx="7813510" cy="468823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46262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chains</a:t>
            </a:r>
            <a:endParaRPr lang="en-AU" dirty="0"/>
          </a:p>
        </p:txBody>
      </p:sp>
      <p:sp>
        <p:nvSpPr>
          <p:cNvPr id="3" name="Content Placeholder 2"/>
          <p:cNvSpPr>
            <a:spLocks noGrp="1"/>
          </p:cNvSpPr>
          <p:nvPr>
            <p:ph idx="1"/>
          </p:nvPr>
        </p:nvSpPr>
        <p:spPr>
          <a:xfrm>
            <a:off x="3605349" y="345092"/>
            <a:ext cx="8072845" cy="2035846"/>
          </a:xfrm>
        </p:spPr>
        <p:txBody>
          <a:bodyPr>
            <a:normAutofit/>
          </a:bodyPr>
          <a:lstStyle/>
          <a:p>
            <a:pPr marL="0" indent="0">
              <a:buNone/>
            </a:pP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Here's another food chain, with a few more animals. </a:t>
            </a:r>
            <a:endParaRPr lang="en-AU" sz="2400" dirty="0" smtClean="0">
              <a:solidFill>
                <a:schemeClr val="tx1">
                  <a:lumMod val="50000"/>
                  <a:lumOff val="50000"/>
                </a:schemeClr>
              </a:solidFill>
              <a:latin typeface="Calibri Light" panose="020F0302020204030204" pitchFamily="34" charset="0"/>
              <a:cs typeface="Calibri Light" panose="020F0302020204030204" pitchFamily="34" charset="0"/>
            </a:endParaRPr>
          </a:p>
          <a:p>
            <a:pPr marL="0" indent="0">
              <a:buNone/>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rPr>
              <a:t>It </a:t>
            </a: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starts with acorns, which are eaten by mice. The mice are eaten by snakes, and then finally the snakes are eaten by hawks. At each link in the chain, energy is being transferred from one animal to another.</a:t>
            </a:r>
            <a:endParaRPr lang="en-AU" sz="2400" dirty="0">
              <a:solidFill>
                <a:schemeClr val="tx1">
                  <a:lumMod val="50000"/>
                  <a:lumOff val="50000"/>
                </a:schemeClr>
              </a:solidFill>
              <a:latin typeface="Calibri Light" panose="020F0302020204030204" pitchFamily="34" charset="0"/>
              <a:cs typeface="Calibri Light" panose="020F0302020204030204" pitchFamily="34" charset="0"/>
            </a:endParaRPr>
          </a:p>
        </p:txBody>
      </p:sp>
      <p:pic>
        <p:nvPicPr>
          <p:cNvPr id="8194" name="Picture 2" descr="http://www.sheppardsoftware.com/content/animals/kidscorner/images/foodchain/simplechai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739" y="2380938"/>
            <a:ext cx="6702057" cy="153402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heppardsoftware.com/content/animals/kidscorner/images/foodchain/simplechain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558" y="5102225"/>
            <a:ext cx="6664418" cy="13681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40034" y="4093097"/>
            <a:ext cx="8412480" cy="830997"/>
          </a:xfrm>
          <a:prstGeom prst="rect">
            <a:avLst/>
          </a:prstGeom>
        </p:spPr>
        <p:txBody>
          <a:bodyPr wrap="square">
            <a:spAutoFit/>
          </a:bodyPr>
          <a:lstStyle/>
          <a:p>
            <a:r>
              <a:rPr lang="en-AU" sz="2400" dirty="0">
                <a:solidFill>
                  <a:schemeClr val="tx1">
                    <a:lumMod val="50000"/>
                    <a:lumOff val="50000"/>
                  </a:schemeClr>
                </a:solidFill>
                <a:latin typeface="Calibri Light" panose="020F0302020204030204" pitchFamily="34" charset="0"/>
                <a:cs typeface="Calibri Light" panose="020F0302020204030204" pitchFamily="34" charset="0"/>
              </a:rPr>
              <a:t>There can be even more links to any food chain. Here another animal is added. </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rPr>
              <a:t>Grass </a:t>
            </a: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to grasshopper to mouse to snake to hawk.</a:t>
            </a:r>
          </a:p>
        </p:txBody>
      </p:sp>
    </p:spTree>
    <p:extLst>
      <p:ext uri="{BB962C8B-B14F-4D97-AF65-F5344CB8AC3E}">
        <p14:creationId xmlns:p14="http://schemas.microsoft.com/office/powerpoint/2010/main" val="2967446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chains</a:t>
            </a:r>
            <a:endParaRPr lang="en-AU" dirty="0"/>
          </a:p>
        </p:txBody>
      </p:sp>
      <p:sp>
        <p:nvSpPr>
          <p:cNvPr id="3" name="Content Placeholder 2"/>
          <p:cNvSpPr>
            <a:spLocks noGrp="1"/>
          </p:cNvSpPr>
          <p:nvPr>
            <p:ph idx="1"/>
          </p:nvPr>
        </p:nvSpPr>
        <p:spPr>
          <a:xfrm>
            <a:off x="3594948" y="330490"/>
            <a:ext cx="8240001" cy="3093938"/>
          </a:xfrm>
        </p:spPr>
        <p:txBody>
          <a:bodyPr>
            <a:normAutofit/>
          </a:bodyPr>
          <a:lstStyle/>
          <a:p>
            <a:pPr>
              <a:buFont typeface="Arial" panose="020B0604020202020204" pitchFamily="34" charset="0"/>
              <a:buChar char="•"/>
            </a:pP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There is actually even more to this chain. </a:t>
            </a:r>
            <a:endParaRPr lang="en-AU" sz="2400" dirty="0" smtClean="0">
              <a:solidFill>
                <a:schemeClr val="tx1">
                  <a:lumMod val="50000"/>
                  <a:lumOff val="50000"/>
                </a:schemeClr>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rPr>
              <a:t>After </a:t>
            </a: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a hawk dies, fungi (like mushrooms) and other decomposers break down the dead hawk, and turn the remains of the hawk into nutrients, which are released into </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rPr>
              <a:t>     the </a:t>
            </a: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soil. </a:t>
            </a:r>
            <a:endParaRPr lang="en-AU" sz="2400" dirty="0" smtClean="0">
              <a:solidFill>
                <a:schemeClr val="tx1">
                  <a:lumMod val="50000"/>
                  <a:lumOff val="50000"/>
                </a:schemeClr>
              </a:solidFill>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rPr>
              <a:t>The </a:t>
            </a: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nutrients (plus sun and water) then cause the grass to grow</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rPr>
              <a:t>.</a:t>
            </a: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
            </a:r>
            <a:br>
              <a:rPr lang="en-AU" sz="2400" dirty="0">
                <a:solidFill>
                  <a:schemeClr val="tx1">
                    <a:lumMod val="50000"/>
                    <a:lumOff val="50000"/>
                  </a:schemeClr>
                </a:solidFill>
                <a:latin typeface="Calibri Light" panose="020F0302020204030204" pitchFamily="34" charset="0"/>
                <a:cs typeface="Calibri Light" panose="020F0302020204030204" pitchFamily="34" charset="0"/>
              </a:rPr>
            </a:br>
            <a:r>
              <a:rPr lang="en-AU" sz="2400" dirty="0">
                <a:solidFill>
                  <a:schemeClr val="tx1">
                    <a:lumMod val="50000"/>
                    <a:lumOff val="50000"/>
                  </a:schemeClr>
                </a:solidFill>
                <a:latin typeface="Calibri Light" panose="020F0302020204030204" pitchFamily="34" charset="0"/>
                <a:cs typeface="Calibri Light" panose="020F0302020204030204" pitchFamily="34" charset="0"/>
              </a:rPr>
              <a:t>It's a full circle of life and energy!!</a:t>
            </a:r>
            <a:endParaRPr lang="en-AU" sz="2400" dirty="0">
              <a:solidFill>
                <a:schemeClr val="tx1">
                  <a:lumMod val="50000"/>
                  <a:lumOff val="50000"/>
                </a:schemeClr>
              </a:solidFill>
              <a:latin typeface="Calibri Light" panose="020F0302020204030204" pitchFamily="34" charset="0"/>
              <a:cs typeface="Calibri Light" panose="020F0302020204030204" pitchFamily="34" charset="0"/>
            </a:endParaRPr>
          </a:p>
        </p:txBody>
      </p:sp>
      <p:pic>
        <p:nvPicPr>
          <p:cNvPr id="4" name="Picture 2" descr="http://www.sheppardsoftware.com/content/animals/kidscorner/images/foodchain/fullch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948" y="3424428"/>
            <a:ext cx="8039656" cy="314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39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chains</a:t>
            </a:r>
            <a:endParaRPr lang="en-AU" dirty="0"/>
          </a:p>
        </p:txBody>
      </p:sp>
      <p:pic>
        <p:nvPicPr>
          <p:cNvPr id="7170" name="Picture 2" descr="http://www.sheppardsoftware.com/content/animals/kidscorner/images/foodchain/fullchain.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2412" y="2886892"/>
            <a:ext cx="8039656" cy="314886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612412" y="537536"/>
            <a:ext cx="7887303" cy="24669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AU" sz="2800" dirty="0">
                <a:solidFill>
                  <a:schemeClr val="tx1">
                    <a:lumMod val="50000"/>
                    <a:lumOff val="50000"/>
                  </a:schemeClr>
                </a:solidFill>
                <a:latin typeface="Calibri Light" panose="020F0302020204030204" pitchFamily="34" charset="0"/>
                <a:cs typeface="Calibri Light" panose="020F0302020204030204" pitchFamily="34" charset="0"/>
              </a:rPr>
              <a:t>So food chains make a full circle, and energy is passed from plant to animal to animal to decomposer and back to plant! There can be many links in food chains but not TOO many. If there are too many links, then the animal at the end would not get enough energy</a:t>
            </a:r>
            <a:r>
              <a:rPr lang="en-AU" sz="2800" dirty="0" smtClean="0">
                <a:solidFill>
                  <a:schemeClr val="tx1">
                    <a:lumMod val="50000"/>
                    <a:lumOff val="50000"/>
                  </a:schemeClr>
                </a:solidFill>
                <a:latin typeface="Calibri Light" panose="020F0302020204030204" pitchFamily="34" charset="0"/>
                <a:cs typeface="Calibri Light" panose="020F0302020204030204" pitchFamily="34" charset="0"/>
              </a:rPr>
              <a:t>.</a:t>
            </a:r>
            <a:endParaRPr lang="en-AU" dirty="0"/>
          </a:p>
        </p:txBody>
      </p:sp>
    </p:spTree>
    <p:extLst>
      <p:ext uri="{BB962C8B-B14F-4D97-AF65-F5344CB8AC3E}">
        <p14:creationId xmlns:p14="http://schemas.microsoft.com/office/powerpoint/2010/main" val="31025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 consumers eat?</a:t>
            </a:r>
            <a:endParaRPr lang="en-AU" dirty="0"/>
          </a:p>
        </p:txBody>
      </p:sp>
      <p:sp>
        <p:nvSpPr>
          <p:cNvPr id="3" name="Content Placeholder 2"/>
          <p:cNvSpPr>
            <a:spLocks noGrp="1"/>
          </p:cNvSpPr>
          <p:nvPr>
            <p:ph idx="1"/>
          </p:nvPr>
        </p:nvSpPr>
        <p:spPr>
          <a:xfrm>
            <a:off x="3686387" y="864108"/>
            <a:ext cx="7887303" cy="5120640"/>
          </a:xfrm>
        </p:spPr>
        <p:txBody>
          <a:bodyPr/>
          <a:lstStyle/>
          <a:p>
            <a:r>
              <a:rPr lang="en-AU" sz="2800" dirty="0">
                <a:latin typeface="Calibri Light" panose="020F0302020204030204" pitchFamily="34" charset="0"/>
                <a:cs typeface="Calibri Light" panose="020F0302020204030204" pitchFamily="34" charset="0"/>
              </a:rPr>
              <a:t>Can you think of a consumer that eats only one kind of food?</a:t>
            </a:r>
          </a:p>
          <a:p>
            <a:endParaRPr lang="en-AU" sz="2800" dirty="0">
              <a:latin typeface="Calibri Light" panose="020F0302020204030204" pitchFamily="34" charset="0"/>
              <a:cs typeface="Calibri Light" panose="020F0302020204030204" pitchFamily="34" charset="0"/>
            </a:endParaRPr>
          </a:p>
          <a:p>
            <a:r>
              <a:rPr lang="en-AU" sz="2800" dirty="0">
                <a:latin typeface="Calibri Light" panose="020F0302020204030204" pitchFamily="34" charset="0"/>
                <a:cs typeface="Calibri Light" panose="020F0302020204030204" pitchFamily="34" charset="0"/>
              </a:rPr>
              <a:t>Do most consumers eat only one kind of food?</a:t>
            </a:r>
          </a:p>
          <a:p>
            <a:endParaRPr lang="en-AU" sz="2800" dirty="0">
              <a:latin typeface="Calibri Light" panose="020F0302020204030204" pitchFamily="34" charset="0"/>
              <a:cs typeface="Calibri Light" panose="020F0302020204030204" pitchFamily="34" charset="0"/>
            </a:endParaRPr>
          </a:p>
          <a:p>
            <a:r>
              <a:rPr lang="en-AU" sz="2800" dirty="0">
                <a:latin typeface="Calibri Light" panose="020F0302020204030204" pitchFamily="34" charset="0"/>
                <a:cs typeface="Calibri Light" panose="020F0302020204030204" pitchFamily="34" charset="0"/>
              </a:rPr>
              <a:t>If consumers can eat more than one kind of food, how can we show this with a diagram?</a:t>
            </a:r>
          </a:p>
          <a:p>
            <a:pPr marL="0" indent="0">
              <a:buNone/>
            </a:pPr>
            <a:endParaRPr lang="en-AU" dirty="0"/>
          </a:p>
        </p:txBody>
      </p:sp>
    </p:spTree>
    <p:extLst>
      <p:ext uri="{BB962C8B-B14F-4D97-AF65-F5344CB8AC3E}">
        <p14:creationId xmlns:p14="http://schemas.microsoft.com/office/powerpoint/2010/main" val="98673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54" name="Line 50"/>
          <p:cNvSpPr>
            <a:spLocks noChangeShapeType="1"/>
          </p:cNvSpPr>
          <p:nvPr/>
        </p:nvSpPr>
        <p:spPr bwMode="auto">
          <a:xfrm flipH="1" flipV="1">
            <a:off x="5246689" y="1798638"/>
            <a:ext cx="3883025" cy="2017712"/>
          </a:xfrm>
          <a:prstGeom prst="line">
            <a:avLst/>
          </a:prstGeom>
          <a:noFill/>
          <a:ln w="76200">
            <a:solidFill>
              <a:srgbClr val="98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06" name="Rectangle 2"/>
          <p:cNvSpPr>
            <a:spLocks noGrp="1" noChangeArrowheads="1"/>
          </p:cNvSpPr>
          <p:nvPr>
            <p:ph type="title" idx="4294967295"/>
          </p:nvPr>
        </p:nvSpPr>
        <p:spPr>
          <a:xfrm>
            <a:off x="274638" y="327027"/>
            <a:ext cx="9653588" cy="549275"/>
          </a:xfrm>
        </p:spPr>
        <p:txBody>
          <a:bodyPr>
            <a:noAutofit/>
          </a:bodyPr>
          <a:lstStyle/>
          <a:p>
            <a:r>
              <a:rPr lang="en-GB" altLang="en-US" sz="4400" dirty="0">
                <a:solidFill>
                  <a:schemeClr val="accent1"/>
                </a:solidFill>
              </a:rPr>
              <a:t>Food webs</a:t>
            </a:r>
          </a:p>
        </p:txBody>
      </p:sp>
      <p:pic>
        <p:nvPicPr>
          <p:cNvPr id="149515" name="Picture 11" descr="st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426" y="982664"/>
            <a:ext cx="1285875" cy="1665287"/>
          </a:xfrm>
          <a:prstGeom prst="rect">
            <a:avLst/>
          </a:prstGeom>
          <a:noFill/>
          <a:extLst>
            <a:ext uri="{909E8E84-426E-40DD-AFC4-6F175D3DCCD1}">
              <a14:hiddenFill xmlns:a14="http://schemas.microsoft.com/office/drawing/2010/main">
                <a:solidFill>
                  <a:srgbClr val="FFFFFF"/>
                </a:solidFill>
              </a14:hiddenFill>
            </a:ext>
          </a:extLst>
        </p:spPr>
      </p:pic>
      <p:grpSp>
        <p:nvGrpSpPr>
          <p:cNvPr id="149527" name="Group 23"/>
          <p:cNvGrpSpPr>
            <a:grpSpLocks/>
          </p:cNvGrpSpPr>
          <p:nvPr/>
        </p:nvGrpSpPr>
        <p:grpSpPr bwMode="auto">
          <a:xfrm>
            <a:off x="2052639" y="1300164"/>
            <a:ext cx="1222375" cy="2055813"/>
            <a:chOff x="325" y="595"/>
            <a:chExt cx="770" cy="1295"/>
          </a:xfrm>
        </p:grpSpPr>
        <p:pic>
          <p:nvPicPr>
            <p:cNvPr id="149516" name="Picture 12" descr="blue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 y="595"/>
              <a:ext cx="770" cy="1096"/>
            </a:xfrm>
            <a:prstGeom prst="rect">
              <a:avLst/>
            </a:prstGeom>
            <a:noFill/>
            <a:extLst>
              <a:ext uri="{909E8E84-426E-40DD-AFC4-6F175D3DCCD1}">
                <a14:hiddenFill xmlns:a14="http://schemas.microsoft.com/office/drawing/2010/main">
                  <a:solidFill>
                    <a:srgbClr val="FFFFFF"/>
                  </a:solidFill>
                </a14:hiddenFill>
              </a:ext>
            </a:extLst>
          </p:spPr>
        </p:pic>
        <p:sp>
          <p:nvSpPr>
            <p:cNvPr id="149517" name="Text Box 13"/>
            <p:cNvSpPr txBox="1">
              <a:spLocks noChangeArrowheads="1"/>
            </p:cNvSpPr>
            <p:nvPr/>
          </p:nvSpPr>
          <p:spPr bwMode="auto">
            <a:xfrm>
              <a:off x="393" y="1657"/>
              <a:ext cx="635"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smtClean="0"/>
                <a:t>bluebird</a:t>
              </a:r>
              <a:endParaRPr lang="en-GB" altLang="en-US" b="1" dirty="0"/>
            </a:p>
          </p:txBody>
        </p:sp>
      </p:grpSp>
      <p:grpSp>
        <p:nvGrpSpPr>
          <p:cNvPr id="149528" name="Group 24"/>
          <p:cNvGrpSpPr>
            <a:grpSpLocks/>
          </p:cNvGrpSpPr>
          <p:nvPr/>
        </p:nvGrpSpPr>
        <p:grpSpPr bwMode="auto">
          <a:xfrm>
            <a:off x="4149726" y="812801"/>
            <a:ext cx="1025525" cy="2111375"/>
            <a:chOff x="1670" y="560"/>
            <a:chExt cx="646" cy="1330"/>
          </a:xfrm>
        </p:grpSpPr>
        <p:pic>
          <p:nvPicPr>
            <p:cNvPr id="149513" name="Picture 9" descr="ow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 y="560"/>
              <a:ext cx="646" cy="1167"/>
            </a:xfrm>
            <a:prstGeom prst="rect">
              <a:avLst/>
            </a:prstGeom>
            <a:noFill/>
            <a:extLst>
              <a:ext uri="{909E8E84-426E-40DD-AFC4-6F175D3DCCD1}">
                <a14:hiddenFill xmlns:a14="http://schemas.microsoft.com/office/drawing/2010/main">
                  <a:solidFill>
                    <a:srgbClr val="FFFFFF"/>
                  </a:solidFill>
                </a14:hiddenFill>
              </a:ext>
            </a:extLst>
          </p:spPr>
        </p:pic>
        <p:sp>
          <p:nvSpPr>
            <p:cNvPr id="149518" name="Text Box 14"/>
            <p:cNvSpPr txBox="1">
              <a:spLocks noChangeArrowheads="1"/>
            </p:cNvSpPr>
            <p:nvPr/>
          </p:nvSpPr>
          <p:spPr bwMode="auto">
            <a:xfrm>
              <a:off x="1822" y="1657"/>
              <a:ext cx="343"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owl</a:t>
              </a:r>
            </a:p>
          </p:txBody>
        </p:sp>
      </p:grpSp>
      <p:pic>
        <p:nvPicPr>
          <p:cNvPr id="149509" name="Picture 5" descr="chiffcha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051" y="889001"/>
            <a:ext cx="1704975" cy="1209675"/>
          </a:xfrm>
          <a:prstGeom prst="rect">
            <a:avLst/>
          </a:prstGeom>
          <a:noFill/>
          <a:extLst>
            <a:ext uri="{909E8E84-426E-40DD-AFC4-6F175D3DCCD1}">
              <a14:hiddenFill xmlns:a14="http://schemas.microsoft.com/office/drawing/2010/main">
                <a:solidFill>
                  <a:srgbClr val="FFFFFF"/>
                </a:solidFill>
              </a14:hiddenFill>
            </a:ext>
          </a:extLst>
        </p:spPr>
      </p:pic>
      <p:sp>
        <p:nvSpPr>
          <p:cNvPr id="149519" name="Text Box 15"/>
          <p:cNvSpPr txBox="1">
            <a:spLocks noChangeArrowheads="1"/>
          </p:cNvSpPr>
          <p:nvPr/>
        </p:nvSpPr>
        <p:spPr bwMode="auto">
          <a:xfrm>
            <a:off x="7184052" y="2132013"/>
            <a:ext cx="989373" cy="3693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smtClean="0"/>
              <a:t>sparrow</a:t>
            </a:r>
            <a:endParaRPr lang="en-GB" altLang="en-US" b="1" dirty="0"/>
          </a:p>
        </p:txBody>
      </p:sp>
      <p:sp>
        <p:nvSpPr>
          <p:cNvPr id="149520" name="Text Box 16"/>
          <p:cNvSpPr txBox="1">
            <a:spLocks noChangeArrowheads="1"/>
          </p:cNvSpPr>
          <p:nvPr/>
        </p:nvSpPr>
        <p:spPr bwMode="auto">
          <a:xfrm>
            <a:off x="9057087" y="2630488"/>
            <a:ext cx="705641" cy="3693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stoat</a:t>
            </a:r>
          </a:p>
        </p:txBody>
      </p:sp>
      <p:grpSp>
        <p:nvGrpSpPr>
          <p:cNvPr id="149533" name="Group 29"/>
          <p:cNvGrpSpPr>
            <a:grpSpLocks/>
          </p:cNvGrpSpPr>
          <p:nvPr/>
        </p:nvGrpSpPr>
        <p:grpSpPr bwMode="auto">
          <a:xfrm>
            <a:off x="9134475" y="3552824"/>
            <a:ext cx="1327150" cy="1581150"/>
            <a:chOff x="4690" y="1846"/>
            <a:chExt cx="836" cy="996"/>
          </a:xfrm>
        </p:grpSpPr>
        <p:pic>
          <p:nvPicPr>
            <p:cNvPr id="149507" name="Picture 3" descr="vo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0" y="1846"/>
              <a:ext cx="836" cy="770"/>
            </a:xfrm>
            <a:prstGeom prst="rect">
              <a:avLst/>
            </a:prstGeom>
            <a:noFill/>
            <a:extLst>
              <a:ext uri="{909E8E84-426E-40DD-AFC4-6F175D3DCCD1}">
                <a14:hiddenFill xmlns:a14="http://schemas.microsoft.com/office/drawing/2010/main">
                  <a:solidFill>
                    <a:srgbClr val="FFFFFF"/>
                  </a:solidFill>
                </a14:hiddenFill>
              </a:ext>
            </a:extLst>
          </p:spPr>
        </p:pic>
        <p:sp>
          <p:nvSpPr>
            <p:cNvPr id="149521" name="Text Box 17"/>
            <p:cNvSpPr txBox="1">
              <a:spLocks noChangeArrowheads="1"/>
            </p:cNvSpPr>
            <p:nvPr/>
          </p:nvSpPr>
          <p:spPr bwMode="auto">
            <a:xfrm>
              <a:off x="4919" y="2609"/>
              <a:ext cx="38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vole</a:t>
              </a:r>
            </a:p>
          </p:txBody>
        </p:sp>
      </p:grpSp>
      <p:grpSp>
        <p:nvGrpSpPr>
          <p:cNvPr id="149535" name="Group 31"/>
          <p:cNvGrpSpPr>
            <a:grpSpLocks/>
          </p:cNvGrpSpPr>
          <p:nvPr/>
        </p:nvGrpSpPr>
        <p:grpSpPr bwMode="auto">
          <a:xfrm>
            <a:off x="7591425" y="4427539"/>
            <a:ext cx="1087438" cy="2089150"/>
            <a:chOff x="3438" y="2949"/>
            <a:chExt cx="685" cy="1316"/>
          </a:xfrm>
        </p:grpSpPr>
        <p:pic>
          <p:nvPicPr>
            <p:cNvPr id="149510" name="Picture 6" desc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8" y="2949"/>
              <a:ext cx="685" cy="1159"/>
            </a:xfrm>
            <a:prstGeom prst="rect">
              <a:avLst/>
            </a:prstGeom>
            <a:noFill/>
            <a:extLst>
              <a:ext uri="{909E8E84-426E-40DD-AFC4-6F175D3DCCD1}">
                <a14:hiddenFill xmlns:a14="http://schemas.microsoft.com/office/drawing/2010/main">
                  <a:solidFill>
                    <a:srgbClr val="FFFFFF"/>
                  </a:solidFill>
                </a14:hiddenFill>
              </a:ext>
            </a:extLst>
          </p:spPr>
        </p:pic>
        <p:sp>
          <p:nvSpPr>
            <p:cNvPr id="149522" name="Text Box 18"/>
            <p:cNvSpPr txBox="1">
              <a:spLocks noChangeArrowheads="1"/>
            </p:cNvSpPr>
            <p:nvPr/>
          </p:nvSpPr>
          <p:spPr bwMode="auto">
            <a:xfrm>
              <a:off x="3559" y="4032"/>
              <a:ext cx="443"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plant</a:t>
              </a:r>
            </a:p>
          </p:txBody>
        </p:sp>
      </p:grpSp>
      <p:grpSp>
        <p:nvGrpSpPr>
          <p:cNvPr id="149534" name="Group 30"/>
          <p:cNvGrpSpPr>
            <a:grpSpLocks/>
          </p:cNvGrpSpPr>
          <p:nvPr/>
        </p:nvGrpSpPr>
        <p:grpSpPr bwMode="auto">
          <a:xfrm>
            <a:off x="4032251" y="4719639"/>
            <a:ext cx="1611313" cy="1797050"/>
            <a:chOff x="1388" y="3045"/>
            <a:chExt cx="1015" cy="1132"/>
          </a:xfrm>
        </p:grpSpPr>
        <p:pic>
          <p:nvPicPr>
            <p:cNvPr id="149508" name="Picture 4" descr="aphi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8" y="3045"/>
              <a:ext cx="1015" cy="967"/>
            </a:xfrm>
            <a:prstGeom prst="rect">
              <a:avLst/>
            </a:prstGeom>
            <a:noFill/>
            <a:extLst>
              <a:ext uri="{909E8E84-426E-40DD-AFC4-6F175D3DCCD1}">
                <a14:hiddenFill xmlns:a14="http://schemas.microsoft.com/office/drawing/2010/main">
                  <a:solidFill>
                    <a:srgbClr val="FFFFFF"/>
                  </a:solidFill>
                </a14:hiddenFill>
              </a:ext>
            </a:extLst>
          </p:spPr>
        </p:pic>
        <p:sp>
          <p:nvSpPr>
            <p:cNvPr id="149523" name="Text Box 19"/>
            <p:cNvSpPr txBox="1">
              <a:spLocks noChangeArrowheads="1"/>
            </p:cNvSpPr>
            <p:nvPr/>
          </p:nvSpPr>
          <p:spPr bwMode="auto">
            <a:xfrm>
              <a:off x="1661" y="3944"/>
              <a:ext cx="47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aphid</a:t>
              </a:r>
            </a:p>
          </p:txBody>
        </p:sp>
      </p:grpSp>
      <p:grpSp>
        <p:nvGrpSpPr>
          <p:cNvPr id="149530" name="Group 26"/>
          <p:cNvGrpSpPr>
            <a:grpSpLocks/>
          </p:cNvGrpSpPr>
          <p:nvPr/>
        </p:nvGrpSpPr>
        <p:grpSpPr bwMode="auto">
          <a:xfrm>
            <a:off x="2024063" y="3960815"/>
            <a:ext cx="1384300" cy="1630363"/>
            <a:chOff x="339" y="1815"/>
            <a:chExt cx="872" cy="1027"/>
          </a:xfrm>
        </p:grpSpPr>
        <p:pic>
          <p:nvPicPr>
            <p:cNvPr id="149511" name="Picture 7" descr="ladybi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 y="1815"/>
              <a:ext cx="872" cy="833"/>
            </a:xfrm>
            <a:prstGeom prst="rect">
              <a:avLst/>
            </a:prstGeom>
            <a:noFill/>
            <a:extLst>
              <a:ext uri="{909E8E84-426E-40DD-AFC4-6F175D3DCCD1}">
                <a14:hiddenFill xmlns:a14="http://schemas.microsoft.com/office/drawing/2010/main">
                  <a:solidFill>
                    <a:srgbClr val="FFFFFF"/>
                  </a:solidFill>
                </a14:hiddenFill>
              </a:ext>
            </a:extLst>
          </p:spPr>
        </p:pic>
        <p:sp>
          <p:nvSpPr>
            <p:cNvPr id="149524" name="Text Box 20"/>
            <p:cNvSpPr txBox="1">
              <a:spLocks noChangeArrowheads="1"/>
            </p:cNvSpPr>
            <p:nvPr/>
          </p:nvSpPr>
          <p:spPr bwMode="auto">
            <a:xfrm>
              <a:off x="459" y="2609"/>
              <a:ext cx="631"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ladybird</a:t>
              </a:r>
            </a:p>
          </p:txBody>
        </p:sp>
      </p:grpSp>
      <p:grpSp>
        <p:nvGrpSpPr>
          <p:cNvPr id="149531" name="Group 27"/>
          <p:cNvGrpSpPr>
            <a:grpSpLocks/>
          </p:cNvGrpSpPr>
          <p:nvPr/>
        </p:nvGrpSpPr>
        <p:grpSpPr bwMode="auto">
          <a:xfrm>
            <a:off x="4268789" y="3195639"/>
            <a:ext cx="1176337" cy="1417638"/>
            <a:chOff x="1705" y="1877"/>
            <a:chExt cx="741" cy="893"/>
          </a:xfrm>
        </p:grpSpPr>
        <p:pic>
          <p:nvPicPr>
            <p:cNvPr id="149512" name="Picture 8" descr="mot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5" y="1877"/>
              <a:ext cx="741" cy="708"/>
            </a:xfrm>
            <a:prstGeom prst="rect">
              <a:avLst/>
            </a:prstGeom>
            <a:noFill/>
            <a:extLst>
              <a:ext uri="{909E8E84-426E-40DD-AFC4-6F175D3DCCD1}">
                <a14:hiddenFill xmlns:a14="http://schemas.microsoft.com/office/drawing/2010/main">
                  <a:solidFill>
                    <a:srgbClr val="FFFFFF"/>
                  </a:solidFill>
                </a14:hiddenFill>
              </a:ext>
            </a:extLst>
          </p:spPr>
        </p:pic>
        <p:sp>
          <p:nvSpPr>
            <p:cNvPr id="149525" name="Text Box 21"/>
            <p:cNvSpPr txBox="1">
              <a:spLocks noChangeArrowheads="1"/>
            </p:cNvSpPr>
            <p:nvPr/>
          </p:nvSpPr>
          <p:spPr bwMode="auto">
            <a:xfrm>
              <a:off x="1846" y="2537"/>
              <a:ext cx="459"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moth</a:t>
              </a:r>
            </a:p>
          </p:txBody>
        </p:sp>
      </p:grpSp>
      <p:grpSp>
        <p:nvGrpSpPr>
          <p:cNvPr id="149532" name="Group 28"/>
          <p:cNvGrpSpPr>
            <a:grpSpLocks/>
          </p:cNvGrpSpPr>
          <p:nvPr/>
        </p:nvGrpSpPr>
        <p:grpSpPr bwMode="auto">
          <a:xfrm>
            <a:off x="6100764" y="2955924"/>
            <a:ext cx="1589087" cy="1936750"/>
            <a:chOff x="3091" y="1702"/>
            <a:chExt cx="1001" cy="1220"/>
          </a:xfrm>
        </p:grpSpPr>
        <p:pic>
          <p:nvPicPr>
            <p:cNvPr id="149514" name="Picture 10" descr="spi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1" y="1702"/>
              <a:ext cx="1001" cy="1059"/>
            </a:xfrm>
            <a:prstGeom prst="rect">
              <a:avLst/>
            </a:prstGeom>
            <a:noFill/>
            <a:extLst>
              <a:ext uri="{909E8E84-426E-40DD-AFC4-6F175D3DCCD1}">
                <a14:hiddenFill xmlns:a14="http://schemas.microsoft.com/office/drawing/2010/main">
                  <a:solidFill>
                    <a:srgbClr val="FFFFFF"/>
                  </a:solidFill>
                </a14:hiddenFill>
              </a:ext>
            </a:extLst>
          </p:spPr>
        </p:pic>
        <p:sp>
          <p:nvSpPr>
            <p:cNvPr id="149526" name="Text Box 22"/>
            <p:cNvSpPr txBox="1">
              <a:spLocks noChangeArrowheads="1"/>
            </p:cNvSpPr>
            <p:nvPr/>
          </p:nvSpPr>
          <p:spPr bwMode="auto">
            <a:xfrm>
              <a:off x="3342" y="2689"/>
              <a:ext cx="50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spider</a:t>
              </a:r>
            </a:p>
          </p:txBody>
        </p:sp>
      </p:grpSp>
      <p:sp>
        <p:nvSpPr>
          <p:cNvPr id="149541" name="Line 37"/>
          <p:cNvSpPr>
            <a:spLocks noChangeShapeType="1"/>
          </p:cNvSpPr>
          <p:nvPr/>
        </p:nvSpPr>
        <p:spPr bwMode="auto">
          <a:xfrm flipV="1">
            <a:off x="3159126" y="1530351"/>
            <a:ext cx="993775" cy="392113"/>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4" name="Line 40"/>
          <p:cNvSpPr>
            <a:spLocks noChangeShapeType="1"/>
          </p:cNvSpPr>
          <p:nvPr/>
        </p:nvSpPr>
        <p:spPr bwMode="auto">
          <a:xfrm flipH="1" flipV="1">
            <a:off x="5537201" y="4362451"/>
            <a:ext cx="2003425" cy="1662113"/>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5" name="Line 41"/>
          <p:cNvSpPr>
            <a:spLocks noChangeShapeType="1"/>
          </p:cNvSpPr>
          <p:nvPr/>
        </p:nvSpPr>
        <p:spPr bwMode="auto">
          <a:xfrm flipH="1" flipV="1">
            <a:off x="9918701" y="2622551"/>
            <a:ext cx="9525" cy="811213"/>
          </a:xfrm>
          <a:prstGeom prst="line">
            <a:avLst/>
          </a:prstGeom>
          <a:noFill/>
          <a:ln w="76200">
            <a:solidFill>
              <a:srgbClr val="10BC4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6" name="Line 42"/>
          <p:cNvSpPr>
            <a:spLocks noChangeShapeType="1"/>
          </p:cNvSpPr>
          <p:nvPr/>
        </p:nvSpPr>
        <p:spPr bwMode="auto">
          <a:xfrm flipV="1">
            <a:off x="8518526" y="4679951"/>
            <a:ext cx="955675" cy="1319213"/>
          </a:xfrm>
          <a:prstGeom prst="line">
            <a:avLst/>
          </a:prstGeom>
          <a:noFill/>
          <a:ln w="76200">
            <a:solidFill>
              <a:srgbClr val="10BC4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7" name="Line 43"/>
          <p:cNvSpPr>
            <a:spLocks noChangeShapeType="1"/>
          </p:cNvSpPr>
          <p:nvPr/>
        </p:nvSpPr>
        <p:spPr bwMode="auto">
          <a:xfrm flipH="1" flipV="1">
            <a:off x="5562601" y="6235700"/>
            <a:ext cx="1990725"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8" name="Line 44"/>
          <p:cNvSpPr>
            <a:spLocks noChangeShapeType="1"/>
          </p:cNvSpPr>
          <p:nvPr/>
        </p:nvSpPr>
        <p:spPr bwMode="auto">
          <a:xfrm flipH="1" flipV="1">
            <a:off x="3316289" y="5195888"/>
            <a:ext cx="644525" cy="2397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9" name="Line 45"/>
          <p:cNvSpPr>
            <a:spLocks noChangeShapeType="1"/>
          </p:cNvSpPr>
          <p:nvPr/>
        </p:nvSpPr>
        <p:spPr bwMode="auto">
          <a:xfrm flipH="1" flipV="1">
            <a:off x="2058989" y="3182938"/>
            <a:ext cx="9525" cy="8112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0" name="Line 46"/>
          <p:cNvSpPr>
            <a:spLocks noChangeShapeType="1"/>
          </p:cNvSpPr>
          <p:nvPr/>
        </p:nvSpPr>
        <p:spPr bwMode="auto">
          <a:xfrm flipH="1" flipV="1">
            <a:off x="3214689" y="2484438"/>
            <a:ext cx="923925" cy="696912"/>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1" name="Line 47"/>
          <p:cNvSpPr>
            <a:spLocks noChangeShapeType="1"/>
          </p:cNvSpPr>
          <p:nvPr/>
        </p:nvSpPr>
        <p:spPr bwMode="auto">
          <a:xfrm flipV="1">
            <a:off x="6907214" y="2065338"/>
            <a:ext cx="3175" cy="1268412"/>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2" name="Line 48"/>
          <p:cNvSpPr>
            <a:spLocks noChangeShapeType="1"/>
          </p:cNvSpPr>
          <p:nvPr/>
        </p:nvSpPr>
        <p:spPr bwMode="auto">
          <a:xfrm rot="10800000" flipH="1">
            <a:off x="5411789" y="3740150"/>
            <a:ext cx="898525" cy="1588"/>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3" name="Line 49"/>
          <p:cNvSpPr>
            <a:spLocks noChangeShapeType="1"/>
          </p:cNvSpPr>
          <p:nvPr/>
        </p:nvSpPr>
        <p:spPr bwMode="auto">
          <a:xfrm flipH="1">
            <a:off x="5362576" y="1328739"/>
            <a:ext cx="1050925" cy="1587"/>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Tree>
    <p:extLst>
      <p:ext uri="{BB962C8B-B14F-4D97-AF65-F5344CB8AC3E}">
        <p14:creationId xmlns:p14="http://schemas.microsoft.com/office/powerpoint/2010/main" val="924915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34" name="Text Box 26"/>
          <p:cNvSpPr txBox="1">
            <a:spLocks noChangeArrowheads="1"/>
          </p:cNvSpPr>
          <p:nvPr/>
        </p:nvSpPr>
        <p:spPr bwMode="auto">
          <a:xfrm>
            <a:off x="3603945" y="952571"/>
            <a:ext cx="3344863"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buClr>
                <a:srgbClr val="10BC45"/>
              </a:buClr>
            </a:pPr>
            <a:r>
              <a:rPr lang="en-GB" altLang="en-US" sz="2000" b="1" dirty="0">
                <a:solidFill>
                  <a:schemeClr val="accent1"/>
                </a:solidFill>
              </a:rPr>
              <a:t>1.</a:t>
            </a:r>
            <a:r>
              <a:rPr lang="en-GB" altLang="en-US" sz="2000" dirty="0">
                <a:solidFill>
                  <a:schemeClr val="accent1"/>
                </a:solidFill>
              </a:rPr>
              <a:t>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Name the producer in this food web.</a:t>
            </a:r>
          </a:p>
        </p:txBody>
      </p:sp>
      <p:sp>
        <p:nvSpPr>
          <p:cNvPr id="171035" name="Text Box 27"/>
          <p:cNvSpPr txBox="1">
            <a:spLocks noChangeArrowheads="1"/>
          </p:cNvSpPr>
          <p:nvPr/>
        </p:nvSpPr>
        <p:spPr bwMode="auto">
          <a:xfrm>
            <a:off x="3603945" y="2047946"/>
            <a:ext cx="3635375"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defRPr>
            </a:lvl1pPr>
            <a:lvl2pPr marL="877888"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Clr>
                <a:srgbClr val="10BC45"/>
              </a:buClr>
            </a:pPr>
            <a:r>
              <a:rPr lang="en-GB" altLang="en-US" sz="2000" b="1" dirty="0">
                <a:solidFill>
                  <a:schemeClr val="accent1"/>
                </a:solidFill>
              </a:rPr>
              <a:t>2.</a:t>
            </a:r>
            <a:r>
              <a:rPr lang="en-GB" altLang="en-US" sz="2000" dirty="0">
                <a:solidFill>
                  <a:schemeClr val="accent1"/>
                </a:solidFill>
              </a:rPr>
              <a:t>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Name two herbivores in this food web.</a:t>
            </a:r>
          </a:p>
        </p:txBody>
      </p:sp>
      <p:sp>
        <p:nvSpPr>
          <p:cNvPr id="171036" name="Text Box 28"/>
          <p:cNvSpPr txBox="1">
            <a:spLocks noChangeArrowheads="1"/>
          </p:cNvSpPr>
          <p:nvPr/>
        </p:nvSpPr>
        <p:spPr bwMode="auto">
          <a:xfrm>
            <a:off x="3603944" y="3144909"/>
            <a:ext cx="3778250"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defRPr>
                <a:solidFill>
                  <a:schemeClr val="tx1"/>
                </a:solidFill>
                <a:latin typeface="Arial" panose="020B0604020202020204" pitchFamily="34" charset="0"/>
              </a:defRPr>
            </a:lvl1pPr>
            <a:lvl2pPr marL="877888"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Clr>
                <a:srgbClr val="10BC45"/>
              </a:buClr>
            </a:pPr>
            <a:r>
              <a:rPr lang="en-GB" altLang="en-US" sz="2000" b="1" dirty="0">
                <a:solidFill>
                  <a:schemeClr val="accent1"/>
                </a:solidFill>
              </a:rPr>
              <a:t>3.</a:t>
            </a:r>
            <a:r>
              <a:rPr lang="en-GB" altLang="en-US" sz="2000" dirty="0">
                <a:solidFill>
                  <a:schemeClr val="accent1"/>
                </a:solidFill>
              </a:rPr>
              <a:t>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Name two species that are top carnivores.</a:t>
            </a:r>
          </a:p>
        </p:txBody>
      </p:sp>
      <p:sp>
        <p:nvSpPr>
          <p:cNvPr id="171037" name="Text Box 29"/>
          <p:cNvSpPr txBox="1">
            <a:spLocks noChangeArrowheads="1"/>
          </p:cNvSpPr>
          <p:nvPr/>
        </p:nvSpPr>
        <p:spPr bwMode="auto">
          <a:xfrm>
            <a:off x="3603945" y="4241871"/>
            <a:ext cx="3725863"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Clr>
                <a:srgbClr val="10BC45"/>
              </a:buClr>
            </a:pPr>
            <a:r>
              <a:rPr lang="en-GB" altLang="en-US" sz="2000" b="1" dirty="0">
                <a:solidFill>
                  <a:schemeClr val="accent1"/>
                </a:solidFill>
              </a:rPr>
              <a:t>4.</a:t>
            </a:r>
            <a:r>
              <a:rPr lang="en-GB" altLang="en-US" sz="2000" dirty="0">
                <a:solidFill>
                  <a:schemeClr val="accent1"/>
                </a:solidFill>
              </a:rPr>
              <a:t>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How many secondary consumers are there?</a:t>
            </a:r>
          </a:p>
        </p:txBody>
      </p:sp>
      <p:sp>
        <p:nvSpPr>
          <p:cNvPr id="171038" name="Text Box 30"/>
          <p:cNvSpPr txBox="1">
            <a:spLocks noChangeArrowheads="1"/>
          </p:cNvSpPr>
          <p:nvPr/>
        </p:nvSpPr>
        <p:spPr bwMode="auto">
          <a:xfrm>
            <a:off x="3603944" y="5338834"/>
            <a:ext cx="3170238"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buClr>
                <a:srgbClr val="10BC45"/>
              </a:buClr>
            </a:pPr>
            <a:r>
              <a:rPr lang="en-GB" altLang="en-US" sz="2000" b="1" dirty="0">
                <a:solidFill>
                  <a:schemeClr val="accent1"/>
                </a:solidFill>
              </a:rPr>
              <a:t>5.</a:t>
            </a:r>
            <a:r>
              <a:rPr lang="en-GB" altLang="en-US" sz="2000" dirty="0">
                <a:solidFill>
                  <a:schemeClr val="accent1"/>
                </a:solidFill>
              </a:rPr>
              <a:t>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rPr>
              <a:t>Which food chains include the moth?</a:t>
            </a:r>
          </a:p>
        </p:txBody>
      </p:sp>
      <p:pic>
        <p:nvPicPr>
          <p:cNvPr id="171013" name="Picture 5" descr="st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9752" y="1506539"/>
            <a:ext cx="78422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171014" name="Picture 6" descr="blue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852" y="2024064"/>
            <a:ext cx="746125" cy="1065213"/>
          </a:xfrm>
          <a:prstGeom prst="rect">
            <a:avLst/>
          </a:prstGeom>
          <a:noFill/>
          <a:extLst>
            <a:ext uri="{909E8E84-426E-40DD-AFC4-6F175D3DCCD1}">
              <a14:hiddenFill xmlns:a14="http://schemas.microsoft.com/office/drawing/2010/main">
                <a:solidFill>
                  <a:srgbClr val="FFFFFF"/>
                </a:solidFill>
              </a14:hiddenFill>
            </a:ext>
          </a:extLst>
        </p:spPr>
      </p:pic>
      <p:pic>
        <p:nvPicPr>
          <p:cNvPr id="171015" name="Picture 7" descr="ow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9714" y="763588"/>
            <a:ext cx="627062" cy="1131888"/>
          </a:xfrm>
          <a:prstGeom prst="rect">
            <a:avLst/>
          </a:prstGeom>
          <a:noFill/>
          <a:extLst>
            <a:ext uri="{909E8E84-426E-40DD-AFC4-6F175D3DCCD1}">
              <a14:hiddenFill xmlns:a14="http://schemas.microsoft.com/office/drawing/2010/main">
                <a:solidFill>
                  <a:srgbClr val="FFFFFF"/>
                </a:solidFill>
              </a14:hiddenFill>
            </a:ext>
          </a:extLst>
        </p:spPr>
      </p:pic>
      <p:pic>
        <p:nvPicPr>
          <p:cNvPr id="171016" name="Picture 8" descr="chiffcha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7476" y="2135188"/>
            <a:ext cx="1042988" cy="738188"/>
          </a:xfrm>
          <a:prstGeom prst="rect">
            <a:avLst/>
          </a:prstGeom>
          <a:noFill/>
          <a:extLst>
            <a:ext uri="{909E8E84-426E-40DD-AFC4-6F175D3DCCD1}">
              <a14:hiddenFill xmlns:a14="http://schemas.microsoft.com/office/drawing/2010/main">
                <a:solidFill>
                  <a:srgbClr val="FFFFFF"/>
                </a:solidFill>
              </a14:hiddenFill>
            </a:ext>
          </a:extLst>
        </p:spPr>
      </p:pic>
      <p:pic>
        <p:nvPicPr>
          <p:cNvPr id="171017" name="Picture 9" descr="vo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7052" y="3254376"/>
            <a:ext cx="809625" cy="747712"/>
          </a:xfrm>
          <a:prstGeom prst="rect">
            <a:avLst/>
          </a:prstGeom>
          <a:noFill/>
          <a:extLst>
            <a:ext uri="{909E8E84-426E-40DD-AFC4-6F175D3DCCD1}">
              <a14:hiddenFill xmlns:a14="http://schemas.microsoft.com/office/drawing/2010/main">
                <a:solidFill>
                  <a:srgbClr val="FFFFFF"/>
                </a:solidFill>
              </a14:hiddenFill>
            </a:ext>
          </a:extLst>
        </p:spPr>
      </p:pic>
      <p:pic>
        <p:nvPicPr>
          <p:cNvPr id="171018" name="Picture 10" desc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6390" y="5430838"/>
            <a:ext cx="6635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171019" name="Picture 11" descr="aphi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7426" y="4891089"/>
            <a:ext cx="984250" cy="936625"/>
          </a:xfrm>
          <a:prstGeom prst="rect">
            <a:avLst/>
          </a:prstGeom>
          <a:noFill/>
          <a:extLst>
            <a:ext uri="{909E8E84-426E-40DD-AFC4-6F175D3DCCD1}">
              <a14:hiddenFill xmlns:a14="http://schemas.microsoft.com/office/drawing/2010/main">
                <a:solidFill>
                  <a:srgbClr val="FFFFFF"/>
                </a:solidFill>
              </a14:hiddenFill>
            </a:ext>
          </a:extLst>
        </p:spPr>
      </p:pic>
      <p:pic>
        <p:nvPicPr>
          <p:cNvPr id="171020" name="Picture 12" descr="ladybi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7276" y="3857626"/>
            <a:ext cx="846138" cy="811212"/>
          </a:xfrm>
          <a:prstGeom prst="rect">
            <a:avLst/>
          </a:prstGeom>
          <a:noFill/>
          <a:extLst>
            <a:ext uri="{909E8E84-426E-40DD-AFC4-6F175D3DCCD1}">
              <a14:hiddenFill xmlns:a14="http://schemas.microsoft.com/office/drawing/2010/main">
                <a:solidFill>
                  <a:srgbClr val="FFFFFF"/>
                </a:solidFill>
              </a14:hiddenFill>
            </a:ext>
          </a:extLst>
        </p:spPr>
      </p:pic>
      <p:pic>
        <p:nvPicPr>
          <p:cNvPr id="171021" name="Picture 13" descr="mot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548821">
            <a:off x="9159401" y="4443413"/>
            <a:ext cx="71913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71022" name="Picture 14" descr="spi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32401" y="3114676"/>
            <a:ext cx="971550" cy="1027112"/>
          </a:xfrm>
          <a:prstGeom prst="rect">
            <a:avLst/>
          </a:prstGeom>
          <a:noFill/>
          <a:extLst>
            <a:ext uri="{909E8E84-426E-40DD-AFC4-6F175D3DCCD1}">
              <a14:hiddenFill xmlns:a14="http://schemas.microsoft.com/office/drawing/2010/main">
                <a:solidFill>
                  <a:srgbClr val="FFFFFF"/>
                </a:solidFill>
              </a14:hiddenFill>
            </a:ext>
          </a:extLst>
        </p:spPr>
      </p:pic>
      <p:sp>
        <p:nvSpPr>
          <p:cNvPr id="171039" name="Line 31"/>
          <p:cNvSpPr>
            <a:spLocks noChangeAspect="1" noChangeShapeType="1"/>
          </p:cNvSpPr>
          <p:nvPr/>
        </p:nvSpPr>
        <p:spPr bwMode="auto">
          <a:xfrm flipH="1" flipV="1">
            <a:off x="8202139" y="5719764"/>
            <a:ext cx="868362" cy="40481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0" name="Line 32"/>
          <p:cNvSpPr>
            <a:spLocks noChangeAspect="1" noChangeShapeType="1"/>
          </p:cNvSpPr>
          <p:nvPr/>
        </p:nvSpPr>
        <p:spPr bwMode="auto">
          <a:xfrm flipV="1">
            <a:off x="9883302" y="4064002"/>
            <a:ext cx="1185863" cy="2060575"/>
          </a:xfrm>
          <a:prstGeom prst="line">
            <a:avLst/>
          </a:prstGeom>
          <a:noFill/>
          <a:ln w="76200">
            <a:solidFill>
              <a:srgbClr val="10BC4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2" name="Line 34"/>
          <p:cNvSpPr>
            <a:spLocks noChangeAspect="1" noChangeShapeType="1"/>
          </p:cNvSpPr>
          <p:nvPr/>
        </p:nvSpPr>
        <p:spPr bwMode="auto">
          <a:xfrm flipH="1" flipV="1">
            <a:off x="7665565" y="4741864"/>
            <a:ext cx="9525" cy="4032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3" name="Line 35"/>
          <p:cNvSpPr>
            <a:spLocks noChangeAspect="1" noChangeShapeType="1"/>
          </p:cNvSpPr>
          <p:nvPr/>
        </p:nvSpPr>
        <p:spPr bwMode="auto">
          <a:xfrm flipV="1">
            <a:off x="7668740" y="2951164"/>
            <a:ext cx="3175" cy="7588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4" name="Line 36"/>
          <p:cNvSpPr>
            <a:spLocks noChangeAspect="1" noChangeShapeType="1"/>
          </p:cNvSpPr>
          <p:nvPr/>
        </p:nvSpPr>
        <p:spPr bwMode="auto">
          <a:xfrm flipV="1">
            <a:off x="7767165" y="1147764"/>
            <a:ext cx="1449387" cy="771525"/>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5" name="Line 37"/>
          <p:cNvSpPr>
            <a:spLocks noChangeAspect="1" noChangeShapeType="1"/>
          </p:cNvSpPr>
          <p:nvPr/>
        </p:nvSpPr>
        <p:spPr bwMode="auto">
          <a:xfrm flipV="1">
            <a:off x="11080277" y="2606676"/>
            <a:ext cx="3175" cy="527050"/>
          </a:xfrm>
          <a:prstGeom prst="line">
            <a:avLst/>
          </a:prstGeom>
          <a:noFill/>
          <a:ln w="76200">
            <a:solidFill>
              <a:srgbClr val="10BC4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7" name="Line 39"/>
          <p:cNvSpPr>
            <a:spLocks noChangeAspect="1" noChangeShapeType="1"/>
          </p:cNvSpPr>
          <p:nvPr/>
        </p:nvSpPr>
        <p:spPr bwMode="auto">
          <a:xfrm flipH="1" flipV="1">
            <a:off x="9515002" y="5000627"/>
            <a:ext cx="9525" cy="403225"/>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8" name="Line 40"/>
          <p:cNvSpPr>
            <a:spLocks noChangeAspect="1" noChangeShapeType="1"/>
          </p:cNvSpPr>
          <p:nvPr/>
        </p:nvSpPr>
        <p:spPr bwMode="auto">
          <a:xfrm flipH="1" flipV="1">
            <a:off x="9515002" y="4033839"/>
            <a:ext cx="9525" cy="403225"/>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49" name="Line 41"/>
          <p:cNvSpPr>
            <a:spLocks noChangeAspect="1" noChangeShapeType="1"/>
          </p:cNvSpPr>
          <p:nvPr/>
        </p:nvSpPr>
        <p:spPr bwMode="auto">
          <a:xfrm flipH="1" flipV="1">
            <a:off x="9515002" y="2906714"/>
            <a:ext cx="9525" cy="403225"/>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50" name="Line 42"/>
          <p:cNvSpPr>
            <a:spLocks noChangeAspect="1" noChangeShapeType="1"/>
          </p:cNvSpPr>
          <p:nvPr/>
        </p:nvSpPr>
        <p:spPr bwMode="auto">
          <a:xfrm flipH="1" flipV="1">
            <a:off x="9515002" y="1865314"/>
            <a:ext cx="9525" cy="403225"/>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51" name="Line 43"/>
          <p:cNvSpPr>
            <a:spLocks noChangeAspect="1" noChangeShapeType="1"/>
          </p:cNvSpPr>
          <p:nvPr/>
        </p:nvSpPr>
        <p:spPr bwMode="auto">
          <a:xfrm flipH="1" flipV="1">
            <a:off x="9783290" y="1306514"/>
            <a:ext cx="1138237" cy="1863725"/>
          </a:xfrm>
          <a:prstGeom prst="line">
            <a:avLst/>
          </a:prstGeom>
          <a:noFill/>
          <a:ln w="76200">
            <a:solidFill>
              <a:srgbClr val="98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71052" name="Line 44"/>
          <p:cNvSpPr>
            <a:spLocks noChangeAspect="1" noChangeShapeType="1"/>
          </p:cNvSpPr>
          <p:nvPr/>
        </p:nvSpPr>
        <p:spPr bwMode="auto">
          <a:xfrm flipH="1" flipV="1">
            <a:off x="7992590" y="3098801"/>
            <a:ext cx="1235075" cy="1446212"/>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32" name="Title 1"/>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AU" dirty="0" smtClean="0"/>
              <a:t>Using a food web</a:t>
            </a:r>
            <a:endParaRPr lang="en-AU" dirty="0"/>
          </a:p>
        </p:txBody>
      </p:sp>
    </p:spTree>
    <p:extLst>
      <p:ext uri="{BB962C8B-B14F-4D97-AF65-F5344CB8AC3E}">
        <p14:creationId xmlns:p14="http://schemas.microsoft.com/office/powerpoint/2010/main" val="1107034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1034"/>
                                        </p:tgtEl>
                                        <p:attrNameLst>
                                          <p:attrName>style.visibility</p:attrName>
                                        </p:attrNameLst>
                                      </p:cBhvr>
                                      <p:to>
                                        <p:strVal val="visible"/>
                                      </p:to>
                                    </p:set>
                                    <p:animEffect transition="in" filter="dissolve">
                                      <p:cBhvr>
                                        <p:cTn id="7" dur="500"/>
                                        <p:tgtEl>
                                          <p:spTgt spid="171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1035"/>
                                        </p:tgtEl>
                                        <p:attrNameLst>
                                          <p:attrName>style.visibility</p:attrName>
                                        </p:attrNameLst>
                                      </p:cBhvr>
                                      <p:to>
                                        <p:strVal val="visible"/>
                                      </p:to>
                                    </p:set>
                                    <p:animEffect transition="in" filter="dissolve">
                                      <p:cBhvr>
                                        <p:cTn id="12" dur="500"/>
                                        <p:tgtEl>
                                          <p:spTgt spid="1710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1036"/>
                                        </p:tgtEl>
                                        <p:attrNameLst>
                                          <p:attrName>style.visibility</p:attrName>
                                        </p:attrNameLst>
                                      </p:cBhvr>
                                      <p:to>
                                        <p:strVal val="visible"/>
                                      </p:to>
                                    </p:set>
                                    <p:animEffect transition="in" filter="dissolve">
                                      <p:cBhvr>
                                        <p:cTn id="17" dur="500"/>
                                        <p:tgtEl>
                                          <p:spTgt spid="171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1037"/>
                                        </p:tgtEl>
                                        <p:attrNameLst>
                                          <p:attrName>style.visibility</p:attrName>
                                        </p:attrNameLst>
                                      </p:cBhvr>
                                      <p:to>
                                        <p:strVal val="visible"/>
                                      </p:to>
                                    </p:set>
                                    <p:animEffect transition="in" filter="dissolve">
                                      <p:cBhvr>
                                        <p:cTn id="22" dur="500"/>
                                        <p:tgtEl>
                                          <p:spTgt spid="171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1038"/>
                                        </p:tgtEl>
                                        <p:attrNameLst>
                                          <p:attrName>style.visibility</p:attrName>
                                        </p:attrNameLst>
                                      </p:cBhvr>
                                      <p:to>
                                        <p:strVal val="visible"/>
                                      </p:to>
                                    </p:set>
                                    <p:animEffect transition="in" filter="dissolve">
                                      <p:cBhvr>
                                        <p:cTn id="27" dur="500"/>
                                        <p:tgtEl>
                                          <p:spTgt spid="17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34" grpId="0"/>
      <p:bldP spid="171035" grpId="0"/>
      <p:bldP spid="171036" grpId="0"/>
      <p:bldP spid="171037" grpId="0"/>
      <p:bldP spid="1710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 a food web</a:t>
            </a:r>
            <a:endParaRPr lang="en-AU" dirty="0"/>
          </a:p>
        </p:txBody>
      </p:sp>
    </p:spTree>
    <p:controls>
      <mc:AlternateContent xmlns:mc="http://schemas.openxmlformats.org/markup-compatibility/2006">
        <mc:Choice xmlns:v="urn:schemas-microsoft-com:vml" Requires="v">
          <p:control spid="6153" name="ShockwaveFlash1" r:id="rId2" imgW="7651800" imgH="4819680"/>
        </mc:Choice>
        <mc:Fallback>
          <p:control name="ShockwaveFlash1" r:id="rId2" imgW="7651800" imgH="4819680">
            <p:pic>
              <p:nvPicPr>
                <p:cNvPr id="4" name="ShockwaveFlash1"/>
                <p:cNvPicPr preferRelativeResize="0">
                  <a:picLocks noGrp="1" noChangeArrowheads="1" noChangeShapeType="1"/>
                </p:cNvPicPr>
                <p:nvPr/>
              </p:nvPicPr>
              <p:blipFill>
                <a:blip r:embed="rId4"/>
                <a:srcRect/>
                <a:stretch>
                  <a:fillRect/>
                </a:stretch>
              </p:blipFill>
              <p:spPr bwMode="auto">
                <a:xfrm>
                  <a:off x="3738109" y="1014352"/>
                  <a:ext cx="7652702" cy="482015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051401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Chains</a:t>
            </a:r>
            <a:endParaRPr lang="en-AU" dirty="0"/>
          </a:p>
        </p:txBody>
      </p:sp>
      <p:sp>
        <p:nvSpPr>
          <p:cNvPr id="4" name="Text Box 4"/>
          <p:cNvSpPr txBox="1">
            <a:spLocks noChangeArrowheads="1"/>
          </p:cNvSpPr>
          <p:nvPr/>
        </p:nvSpPr>
        <p:spPr bwMode="auto">
          <a:xfrm>
            <a:off x="5856342" y="2795426"/>
            <a:ext cx="11897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caterpillar</a:t>
            </a:r>
          </a:p>
        </p:txBody>
      </p:sp>
      <p:sp>
        <p:nvSpPr>
          <p:cNvPr id="5" name="Text Box 5"/>
          <p:cNvSpPr txBox="1">
            <a:spLocks noChangeArrowheads="1"/>
          </p:cNvSpPr>
          <p:nvPr/>
        </p:nvSpPr>
        <p:spPr bwMode="auto">
          <a:xfrm>
            <a:off x="3814816" y="2795426"/>
            <a:ext cx="554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leaf</a:t>
            </a:r>
          </a:p>
        </p:txBody>
      </p:sp>
      <p:sp>
        <p:nvSpPr>
          <p:cNvPr id="6" name="Text Box 6"/>
          <p:cNvSpPr txBox="1">
            <a:spLocks noChangeArrowheads="1"/>
          </p:cNvSpPr>
          <p:nvPr/>
        </p:nvSpPr>
        <p:spPr bwMode="auto">
          <a:xfrm>
            <a:off x="8829730" y="2795426"/>
            <a:ext cx="5790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bird</a:t>
            </a:r>
          </a:p>
        </p:txBody>
      </p:sp>
      <p:sp>
        <p:nvSpPr>
          <p:cNvPr id="7" name="Text Box 7"/>
          <p:cNvSpPr txBox="1">
            <a:spLocks noChangeArrowheads="1"/>
          </p:cNvSpPr>
          <p:nvPr/>
        </p:nvSpPr>
        <p:spPr bwMode="auto">
          <a:xfrm>
            <a:off x="10922055" y="2795426"/>
            <a:ext cx="5050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fox</a:t>
            </a:r>
          </a:p>
        </p:txBody>
      </p:sp>
      <p:sp>
        <p:nvSpPr>
          <p:cNvPr id="8" name="AutoShape 8"/>
          <p:cNvSpPr>
            <a:spLocks noChangeArrowheads="1"/>
          </p:cNvSpPr>
          <p:nvPr/>
        </p:nvSpPr>
        <p:spPr bwMode="auto">
          <a:xfrm>
            <a:off x="4681591" y="2858926"/>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p>
        </p:txBody>
      </p:sp>
      <p:sp>
        <p:nvSpPr>
          <p:cNvPr id="9" name="AutoShape 9"/>
          <p:cNvSpPr>
            <a:spLocks noChangeArrowheads="1"/>
          </p:cNvSpPr>
          <p:nvPr/>
        </p:nvSpPr>
        <p:spPr bwMode="auto">
          <a:xfrm>
            <a:off x="7466808" y="2843100"/>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p>
        </p:txBody>
      </p:sp>
      <p:sp>
        <p:nvSpPr>
          <p:cNvPr id="10" name="AutoShape 10"/>
          <p:cNvSpPr>
            <a:spLocks noChangeArrowheads="1"/>
          </p:cNvSpPr>
          <p:nvPr/>
        </p:nvSpPr>
        <p:spPr bwMode="auto">
          <a:xfrm>
            <a:off x="9747304" y="2858926"/>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p>
        </p:txBody>
      </p:sp>
      <p:pic>
        <p:nvPicPr>
          <p:cNvPr id="11" name="Picture 12" descr="biology artwork - lettu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155" y="1673064"/>
            <a:ext cx="1309687" cy="1116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biology artwork - 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101" y="1320875"/>
            <a:ext cx="1590675" cy="1651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biology artwork - caterpi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429" y="2038188"/>
            <a:ext cx="1446212" cy="7508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biology artwork - f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4692" y="1123837"/>
            <a:ext cx="939800" cy="17192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8"/>
          <p:cNvSpPr txBox="1">
            <a:spLocks noChangeArrowheads="1"/>
          </p:cNvSpPr>
          <p:nvPr/>
        </p:nvSpPr>
        <p:spPr bwMode="auto">
          <a:xfrm>
            <a:off x="3494355" y="3464385"/>
            <a:ext cx="4327210" cy="46166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rPr>
              <a:t>What does this food chain show?</a:t>
            </a:r>
          </a:p>
        </p:txBody>
      </p:sp>
      <p:sp>
        <p:nvSpPr>
          <p:cNvPr id="16" name="Text Box 19"/>
          <p:cNvSpPr txBox="1">
            <a:spLocks noChangeArrowheads="1"/>
          </p:cNvSpPr>
          <p:nvPr/>
        </p:nvSpPr>
        <p:spPr bwMode="auto">
          <a:xfrm>
            <a:off x="3471916" y="4094427"/>
            <a:ext cx="8574586" cy="83099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400" dirty="0" smtClean="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rPr>
              <a:t>A </a:t>
            </a:r>
            <a:r>
              <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rPr>
              <a:t>leaf is eaten by a caterpillar, which is then eaten by a bird, which is then eaten by a fox</a:t>
            </a:r>
            <a:r>
              <a:rPr lang="en-GB" altLang="en-US" sz="2400" dirty="0" smtClean="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rPr>
              <a:t>. The arrow always points to the mouth.</a:t>
            </a:r>
            <a:endParaRPr lang="en-GB" altLang="en-US" sz="2400" dirty="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endParaRPr>
          </a:p>
        </p:txBody>
      </p:sp>
      <p:sp>
        <p:nvSpPr>
          <p:cNvPr id="17" name="Text Box 20"/>
          <p:cNvSpPr txBox="1">
            <a:spLocks noChangeArrowheads="1"/>
          </p:cNvSpPr>
          <p:nvPr/>
        </p:nvSpPr>
        <p:spPr bwMode="auto">
          <a:xfrm>
            <a:off x="3471916" y="5007201"/>
            <a:ext cx="8153400" cy="107721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b="1" u="sng" dirty="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rPr>
              <a:t>Energy</a:t>
            </a:r>
            <a:r>
              <a:rPr lang="en-GB" altLang="en-US" sz="3200" u="sng" dirty="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rPr>
              <a:t> is transferred from one organism to another in the direction of the arrow.</a:t>
            </a:r>
          </a:p>
        </p:txBody>
      </p:sp>
      <p:sp>
        <p:nvSpPr>
          <p:cNvPr id="18" name="Text Box 3"/>
          <p:cNvSpPr txBox="1">
            <a:spLocks noChangeArrowheads="1"/>
          </p:cNvSpPr>
          <p:nvPr/>
        </p:nvSpPr>
        <p:spPr bwMode="auto">
          <a:xfrm>
            <a:off x="3254493" y="266306"/>
            <a:ext cx="9134143" cy="95410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GB" altLang="en-US" sz="2800" dirty="0">
                <a:solidFill>
                  <a:schemeClr val="tx1">
                    <a:lumMod val="65000"/>
                    <a:lumOff val="35000"/>
                  </a:schemeClr>
                </a:solidFill>
                <a:latin typeface="Calibri Light" panose="020F0302020204030204" pitchFamily="34" charset="0"/>
                <a:cs typeface="Calibri Light" panose="020F0302020204030204" pitchFamily="34" charset="0"/>
              </a:rPr>
              <a:t>A food chain is a sequence that shows how each individual feeds on the organism below it in the chain. </a:t>
            </a:r>
            <a:endParaRPr lang="en-GB" altLang="en-US" sz="2800" dirty="0">
              <a:solidFill>
                <a:schemeClr val="tx1">
                  <a:lumMod val="65000"/>
                  <a:lumOff val="35000"/>
                </a:schemeClr>
              </a:solidFill>
              <a:latin typeface="Calibri Light" panose="020F0302020204030204" pitchFamily="34" charset="0"/>
              <a:cs typeface="Calibri Light" panose="020F0302020204030204" pitchFamily="34" charset="0"/>
              <a:sym typeface="Wingdings 3" panose="05040102010807070707" pitchFamily="18" charset="2"/>
            </a:endParaRPr>
          </a:p>
        </p:txBody>
      </p:sp>
    </p:spTree>
    <p:extLst>
      <p:ext uri="{BB962C8B-B14F-4D97-AF65-F5344CB8AC3E}">
        <p14:creationId xmlns:p14="http://schemas.microsoft.com/office/powerpoint/2010/main" val="26514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00"/>
                            </p:stCondLst>
                            <p:childTnLst>
                              <p:par>
                                <p:cTn id="47" presetID="2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dissolv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dissolve">
                                      <p:cBhvr>
                                        <p:cTn id="6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885437" y="77788"/>
            <a:ext cx="10233025" cy="1325562"/>
          </a:xfrm>
        </p:spPr>
        <p:txBody>
          <a:bodyPr>
            <a:normAutofit/>
          </a:bodyPr>
          <a:lstStyle/>
          <a:p>
            <a:pPr algn="ctr"/>
            <a:r>
              <a:rPr lang="en-AU" sz="4400" dirty="0" smtClean="0">
                <a:solidFill>
                  <a:schemeClr val="accent1"/>
                </a:solidFill>
              </a:rPr>
              <a:t>Food Web Cut and Paste Activity</a:t>
            </a:r>
            <a:endParaRPr lang="en-AU" sz="4400" dirty="0">
              <a:solidFill>
                <a:schemeClr val="accent1"/>
              </a:solidFill>
            </a:endParaRPr>
          </a:p>
        </p:txBody>
      </p:sp>
      <p:sp>
        <p:nvSpPr>
          <p:cNvPr id="2" name="Content Placeholder 1"/>
          <p:cNvSpPr>
            <a:spLocks noGrp="1"/>
          </p:cNvSpPr>
          <p:nvPr>
            <p:ph idx="4294967295"/>
          </p:nvPr>
        </p:nvSpPr>
        <p:spPr>
          <a:xfrm>
            <a:off x="1355337" y="1403350"/>
            <a:ext cx="10233025" cy="3359150"/>
          </a:xfrm>
        </p:spPr>
        <p:txBody>
          <a:bodyPr>
            <a:normAutofit/>
          </a:bodyPr>
          <a:lstStyle/>
          <a:p>
            <a:pPr marL="457200" indent="-457200"/>
            <a:r>
              <a:rPr lang="en-AU" sz="2800" dirty="0" smtClean="0">
                <a:latin typeface="Calibri Light" panose="020F0302020204030204" pitchFamily="34" charset="0"/>
                <a:cs typeface="Calibri Light" panose="020F0302020204030204" pitchFamily="34" charset="0"/>
              </a:rPr>
              <a:t>Construct </a:t>
            </a:r>
            <a:r>
              <a:rPr lang="en-AU" sz="2800" dirty="0">
                <a:latin typeface="Calibri Light" panose="020F0302020204030204" pitchFamily="34" charset="0"/>
                <a:cs typeface="Calibri Light" panose="020F0302020204030204" pitchFamily="34" charset="0"/>
              </a:rPr>
              <a:t>food web on A3 </a:t>
            </a:r>
            <a:r>
              <a:rPr lang="en-AU" sz="2800" dirty="0" smtClean="0">
                <a:latin typeface="Calibri Light" panose="020F0302020204030204" pitchFamily="34" charset="0"/>
                <a:cs typeface="Calibri Light" panose="020F0302020204030204" pitchFamily="34" charset="0"/>
              </a:rPr>
              <a:t>paper</a:t>
            </a:r>
          </a:p>
          <a:p>
            <a:pPr marL="457200" indent="-457200"/>
            <a:r>
              <a:rPr lang="en-AU" sz="2800" dirty="0" smtClean="0">
                <a:latin typeface="Calibri Light" panose="020F0302020204030204" pitchFamily="34" charset="0"/>
                <a:cs typeface="Calibri Light" panose="020F0302020204030204" pitchFamily="34" charset="0"/>
              </a:rPr>
              <a:t>Ensure arrows are pointing in the right direction</a:t>
            </a:r>
            <a:endParaRPr lang="en-AU" sz="2800" dirty="0">
              <a:latin typeface="Calibri Light" panose="020F0302020204030204" pitchFamily="34" charset="0"/>
              <a:cs typeface="Calibri Light" panose="020F0302020204030204" pitchFamily="34" charset="0"/>
            </a:endParaRPr>
          </a:p>
          <a:p>
            <a:pPr marL="457200" indent="-457200"/>
            <a:r>
              <a:rPr lang="en-AU" sz="2800" dirty="0">
                <a:latin typeface="Calibri Light" panose="020F0302020204030204" pitchFamily="34" charset="0"/>
                <a:cs typeface="Calibri Light" panose="020F0302020204030204" pitchFamily="34" charset="0"/>
              </a:rPr>
              <a:t>Label each organism as producer/first order/ second order/ third order consumer</a:t>
            </a:r>
          </a:p>
          <a:p>
            <a:pPr marL="457200" indent="-457200"/>
            <a:r>
              <a:rPr lang="en-AU" sz="2800" dirty="0" smtClean="0">
                <a:latin typeface="Calibri Light" panose="020F0302020204030204" pitchFamily="34" charset="0"/>
                <a:cs typeface="Calibri Light" panose="020F0302020204030204" pitchFamily="34" charset="0"/>
              </a:rPr>
              <a:t>Label all consumers as a herbivore/carnivore/omnivore</a:t>
            </a:r>
            <a:endParaRPr lang="en-AU" sz="2800" dirty="0">
              <a:latin typeface="Calibri Light" panose="020F0302020204030204" pitchFamily="34" charset="0"/>
              <a:cs typeface="Calibri Light" panose="020F0302020204030204" pitchFamily="34" charset="0"/>
            </a:endParaRPr>
          </a:p>
          <a:p>
            <a:pPr marL="457200" indent="-457200"/>
            <a:r>
              <a:rPr lang="en-AU" sz="2800" dirty="0">
                <a:latin typeface="Calibri Light" panose="020F0302020204030204" pitchFamily="34" charset="0"/>
                <a:cs typeface="Calibri Light" panose="020F0302020204030204" pitchFamily="34" charset="0"/>
              </a:rPr>
              <a:t>Make 5 food chains from </a:t>
            </a:r>
            <a:r>
              <a:rPr lang="en-AU" sz="2800" dirty="0" smtClean="0">
                <a:latin typeface="Calibri Light" panose="020F0302020204030204" pitchFamily="34" charset="0"/>
                <a:cs typeface="Calibri Light" panose="020F0302020204030204" pitchFamily="34" charset="0"/>
              </a:rPr>
              <a:t>your food </a:t>
            </a:r>
            <a:r>
              <a:rPr lang="en-AU" sz="2800" dirty="0">
                <a:latin typeface="Calibri Light" panose="020F0302020204030204" pitchFamily="34" charset="0"/>
                <a:cs typeface="Calibri Light" panose="020F0302020204030204" pitchFamily="34" charset="0"/>
              </a:rPr>
              <a:t>web </a:t>
            </a:r>
          </a:p>
        </p:txBody>
      </p:sp>
      <p:pic>
        <p:nvPicPr>
          <p:cNvPr id="4" name="Picture 3"/>
          <p:cNvPicPr>
            <a:picLocks noChangeAspect="1"/>
          </p:cNvPicPr>
          <p:nvPr/>
        </p:nvPicPr>
        <p:blipFill>
          <a:blip r:embed="rId2"/>
          <a:stretch>
            <a:fillRect/>
          </a:stretch>
        </p:blipFill>
        <p:spPr>
          <a:xfrm>
            <a:off x="1493520" y="4762500"/>
            <a:ext cx="9753600" cy="1895475"/>
          </a:xfrm>
          <a:prstGeom prst="rect">
            <a:avLst/>
          </a:prstGeom>
        </p:spPr>
      </p:pic>
    </p:spTree>
    <p:extLst>
      <p:ext uri="{BB962C8B-B14F-4D97-AF65-F5344CB8AC3E}">
        <p14:creationId xmlns:p14="http://schemas.microsoft.com/office/powerpoint/2010/main" val="4129474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Changes in food webs</a:t>
            </a:r>
            <a:endParaRPr lang="en-AU" dirty="0"/>
          </a:p>
        </p:txBody>
      </p:sp>
      <p:sp>
        <p:nvSpPr>
          <p:cNvPr id="3" name="Content Placeholder 2"/>
          <p:cNvSpPr>
            <a:spLocks noGrp="1"/>
          </p:cNvSpPr>
          <p:nvPr>
            <p:ph idx="1"/>
          </p:nvPr>
        </p:nvSpPr>
        <p:spPr/>
        <p:txBody>
          <a:bodyPr/>
          <a:lstStyle/>
          <a:p>
            <a:r>
              <a:rPr lang="en-AU" sz="2800" dirty="0">
                <a:latin typeface="Calibri Light" panose="020F0302020204030204" pitchFamily="34" charset="0"/>
                <a:cs typeface="Calibri Light" panose="020F0302020204030204" pitchFamily="34" charset="0"/>
              </a:rPr>
              <a:t>Some animals are very sensitive to change</a:t>
            </a:r>
          </a:p>
          <a:p>
            <a:r>
              <a:rPr lang="en-AU" sz="2800" dirty="0">
                <a:latin typeface="Calibri Light" panose="020F0302020204030204" pitchFamily="34" charset="0"/>
                <a:cs typeface="Calibri Light" panose="020F0302020204030204" pitchFamily="34" charset="0"/>
              </a:rPr>
              <a:t>Animals can become extinct due to changes</a:t>
            </a:r>
          </a:p>
          <a:p>
            <a:r>
              <a:rPr lang="en-AU" sz="2800" dirty="0">
                <a:latin typeface="Calibri Light" panose="020F0302020204030204" pitchFamily="34" charset="0"/>
                <a:cs typeface="Calibri Light" panose="020F0302020204030204" pitchFamily="34" charset="0"/>
              </a:rPr>
              <a:t>This will effect the entire food web</a:t>
            </a:r>
          </a:p>
          <a:p>
            <a:r>
              <a:rPr lang="en-AU" sz="2800" dirty="0">
                <a:latin typeface="Calibri Light" panose="020F0302020204030204" pitchFamily="34" charset="0"/>
                <a:cs typeface="Calibri Light" panose="020F0302020204030204" pitchFamily="34" charset="0"/>
              </a:rPr>
              <a:t>Animals can be directly or indirectly effected</a:t>
            </a:r>
          </a:p>
          <a:p>
            <a:endParaRPr lang="en-AU" sz="2800" dirty="0">
              <a:latin typeface="Calibri Light" panose="020F0302020204030204" pitchFamily="34" charset="0"/>
              <a:cs typeface="Calibri Light" panose="020F0302020204030204" pitchFamily="34" charset="0"/>
            </a:endParaRPr>
          </a:p>
          <a:p>
            <a:pPr marL="0" indent="0">
              <a:buNone/>
            </a:pPr>
            <a:r>
              <a:rPr lang="en-AU" sz="2800" dirty="0" err="1">
                <a:latin typeface="Calibri Light" panose="020F0302020204030204" pitchFamily="34" charset="0"/>
                <a:cs typeface="Calibri Light" panose="020F0302020204030204" pitchFamily="34" charset="0"/>
              </a:rPr>
              <a:t>Eg</a:t>
            </a:r>
            <a:r>
              <a:rPr lang="en-AU" sz="2800" dirty="0">
                <a:latin typeface="Calibri Light" panose="020F0302020204030204" pitchFamily="34" charset="0"/>
                <a:cs typeface="Calibri Light" panose="020F0302020204030204" pitchFamily="34" charset="0"/>
              </a:rPr>
              <a:t>: Change in temperature (coral)</a:t>
            </a:r>
          </a:p>
          <a:p>
            <a:pPr marL="0" indent="0">
              <a:buNone/>
            </a:pPr>
            <a:r>
              <a:rPr lang="en-AU" sz="2800" dirty="0" err="1">
                <a:latin typeface="Calibri Light" panose="020F0302020204030204" pitchFamily="34" charset="0"/>
                <a:cs typeface="Calibri Light" panose="020F0302020204030204" pitchFamily="34" charset="0"/>
              </a:rPr>
              <a:t>Eg</a:t>
            </a:r>
            <a:r>
              <a:rPr lang="en-AU" sz="2800" dirty="0">
                <a:latin typeface="Calibri Light" panose="020F0302020204030204" pitchFamily="34" charset="0"/>
                <a:cs typeface="Calibri Light" panose="020F0302020204030204" pitchFamily="34" charset="0"/>
              </a:rPr>
              <a:t>: Hunting (rabbits)</a:t>
            </a:r>
          </a:p>
          <a:p>
            <a:pPr marL="0" indent="0">
              <a:buNone/>
            </a:pPr>
            <a:r>
              <a:rPr lang="en-AU" sz="2800" dirty="0" err="1">
                <a:latin typeface="Calibri Light" panose="020F0302020204030204" pitchFamily="34" charset="0"/>
                <a:cs typeface="Calibri Light" panose="020F0302020204030204" pitchFamily="34" charset="0"/>
              </a:rPr>
              <a:t>Eg</a:t>
            </a:r>
            <a:r>
              <a:rPr lang="en-AU" sz="2800" dirty="0">
                <a:latin typeface="Calibri Light" panose="020F0302020204030204" pitchFamily="34" charset="0"/>
                <a:cs typeface="Calibri Light" panose="020F0302020204030204" pitchFamily="34" charset="0"/>
              </a:rPr>
              <a:t>: Disease </a:t>
            </a:r>
          </a:p>
          <a:p>
            <a:endParaRPr lang="en-AU" dirty="0"/>
          </a:p>
        </p:txBody>
      </p:sp>
    </p:spTree>
    <p:extLst>
      <p:ext uri="{BB962C8B-B14F-4D97-AF65-F5344CB8AC3E}">
        <p14:creationId xmlns:p14="http://schemas.microsoft.com/office/powerpoint/2010/main" val="152451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54" name="Line 50"/>
          <p:cNvSpPr>
            <a:spLocks noChangeShapeType="1"/>
          </p:cNvSpPr>
          <p:nvPr/>
        </p:nvSpPr>
        <p:spPr bwMode="auto">
          <a:xfrm flipH="1" flipV="1">
            <a:off x="5246689" y="1798638"/>
            <a:ext cx="3883025" cy="2017712"/>
          </a:xfrm>
          <a:prstGeom prst="line">
            <a:avLst/>
          </a:prstGeom>
          <a:noFill/>
          <a:ln w="76200">
            <a:solidFill>
              <a:srgbClr val="98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06" name="Rectangle 2"/>
          <p:cNvSpPr>
            <a:spLocks noGrp="1" noChangeArrowheads="1"/>
          </p:cNvSpPr>
          <p:nvPr>
            <p:ph type="title" idx="4294967295"/>
          </p:nvPr>
        </p:nvSpPr>
        <p:spPr>
          <a:xfrm>
            <a:off x="263526" y="348525"/>
            <a:ext cx="9655175" cy="549275"/>
          </a:xfrm>
        </p:spPr>
        <p:txBody>
          <a:bodyPr>
            <a:noAutofit/>
          </a:bodyPr>
          <a:lstStyle/>
          <a:p>
            <a:r>
              <a:rPr lang="en-GB" altLang="en-US" sz="4400" dirty="0">
                <a:solidFill>
                  <a:schemeClr val="accent1"/>
                </a:solidFill>
              </a:rPr>
              <a:t>Food webs</a:t>
            </a:r>
          </a:p>
        </p:txBody>
      </p:sp>
      <p:pic>
        <p:nvPicPr>
          <p:cNvPr id="149515" name="Picture 11" descr="st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426" y="982664"/>
            <a:ext cx="1285875" cy="1665287"/>
          </a:xfrm>
          <a:prstGeom prst="rect">
            <a:avLst/>
          </a:prstGeom>
          <a:noFill/>
          <a:extLst>
            <a:ext uri="{909E8E84-426E-40DD-AFC4-6F175D3DCCD1}">
              <a14:hiddenFill xmlns:a14="http://schemas.microsoft.com/office/drawing/2010/main">
                <a:solidFill>
                  <a:srgbClr val="FFFFFF"/>
                </a:solidFill>
              </a14:hiddenFill>
            </a:ext>
          </a:extLst>
        </p:spPr>
      </p:pic>
      <p:grpSp>
        <p:nvGrpSpPr>
          <p:cNvPr id="149527" name="Group 23"/>
          <p:cNvGrpSpPr>
            <a:grpSpLocks/>
          </p:cNvGrpSpPr>
          <p:nvPr/>
        </p:nvGrpSpPr>
        <p:grpSpPr bwMode="auto">
          <a:xfrm>
            <a:off x="2052639" y="1300164"/>
            <a:ext cx="1222375" cy="2055813"/>
            <a:chOff x="325" y="595"/>
            <a:chExt cx="770" cy="1295"/>
          </a:xfrm>
        </p:grpSpPr>
        <p:pic>
          <p:nvPicPr>
            <p:cNvPr id="149516" name="Picture 12" descr="blue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 y="595"/>
              <a:ext cx="770" cy="1096"/>
            </a:xfrm>
            <a:prstGeom prst="rect">
              <a:avLst/>
            </a:prstGeom>
            <a:noFill/>
            <a:extLst>
              <a:ext uri="{909E8E84-426E-40DD-AFC4-6F175D3DCCD1}">
                <a14:hiddenFill xmlns:a14="http://schemas.microsoft.com/office/drawing/2010/main">
                  <a:solidFill>
                    <a:srgbClr val="FFFFFF"/>
                  </a:solidFill>
                </a14:hiddenFill>
              </a:ext>
            </a:extLst>
          </p:spPr>
        </p:pic>
        <p:sp>
          <p:nvSpPr>
            <p:cNvPr id="149517" name="Text Box 13"/>
            <p:cNvSpPr txBox="1">
              <a:spLocks noChangeArrowheads="1"/>
            </p:cNvSpPr>
            <p:nvPr/>
          </p:nvSpPr>
          <p:spPr bwMode="auto">
            <a:xfrm>
              <a:off x="393" y="1657"/>
              <a:ext cx="635"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smtClean="0"/>
                <a:t>bluebird</a:t>
              </a:r>
              <a:endParaRPr lang="en-GB" altLang="en-US" b="1" dirty="0"/>
            </a:p>
          </p:txBody>
        </p:sp>
      </p:grpSp>
      <p:grpSp>
        <p:nvGrpSpPr>
          <p:cNvPr id="149528" name="Group 24"/>
          <p:cNvGrpSpPr>
            <a:grpSpLocks/>
          </p:cNvGrpSpPr>
          <p:nvPr/>
        </p:nvGrpSpPr>
        <p:grpSpPr bwMode="auto">
          <a:xfrm>
            <a:off x="4149726" y="812801"/>
            <a:ext cx="1025525" cy="2111375"/>
            <a:chOff x="1670" y="560"/>
            <a:chExt cx="646" cy="1330"/>
          </a:xfrm>
        </p:grpSpPr>
        <p:pic>
          <p:nvPicPr>
            <p:cNvPr id="149513" name="Picture 9" descr="ow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0" y="560"/>
              <a:ext cx="646" cy="1167"/>
            </a:xfrm>
            <a:prstGeom prst="rect">
              <a:avLst/>
            </a:prstGeom>
            <a:noFill/>
            <a:extLst>
              <a:ext uri="{909E8E84-426E-40DD-AFC4-6F175D3DCCD1}">
                <a14:hiddenFill xmlns:a14="http://schemas.microsoft.com/office/drawing/2010/main">
                  <a:solidFill>
                    <a:srgbClr val="FFFFFF"/>
                  </a:solidFill>
                </a14:hiddenFill>
              </a:ext>
            </a:extLst>
          </p:spPr>
        </p:pic>
        <p:sp>
          <p:nvSpPr>
            <p:cNvPr id="149518" name="Text Box 14"/>
            <p:cNvSpPr txBox="1">
              <a:spLocks noChangeArrowheads="1"/>
            </p:cNvSpPr>
            <p:nvPr/>
          </p:nvSpPr>
          <p:spPr bwMode="auto">
            <a:xfrm>
              <a:off x="1822" y="1657"/>
              <a:ext cx="343"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owl</a:t>
              </a:r>
            </a:p>
          </p:txBody>
        </p:sp>
      </p:grpSp>
      <p:pic>
        <p:nvPicPr>
          <p:cNvPr id="149509" name="Picture 5" descr="chiffchaf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051" y="889001"/>
            <a:ext cx="1704975" cy="1209675"/>
          </a:xfrm>
          <a:prstGeom prst="rect">
            <a:avLst/>
          </a:prstGeom>
          <a:noFill/>
          <a:extLst>
            <a:ext uri="{909E8E84-426E-40DD-AFC4-6F175D3DCCD1}">
              <a14:hiddenFill xmlns:a14="http://schemas.microsoft.com/office/drawing/2010/main">
                <a:solidFill>
                  <a:srgbClr val="FFFFFF"/>
                </a:solidFill>
              </a14:hiddenFill>
            </a:ext>
          </a:extLst>
        </p:spPr>
      </p:pic>
      <p:sp>
        <p:nvSpPr>
          <p:cNvPr id="149519" name="Text Box 15"/>
          <p:cNvSpPr txBox="1">
            <a:spLocks noChangeArrowheads="1"/>
          </p:cNvSpPr>
          <p:nvPr/>
        </p:nvSpPr>
        <p:spPr bwMode="auto">
          <a:xfrm>
            <a:off x="7116725" y="2132013"/>
            <a:ext cx="1124026" cy="3693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chiffchaff</a:t>
            </a:r>
          </a:p>
        </p:txBody>
      </p:sp>
      <p:sp>
        <p:nvSpPr>
          <p:cNvPr id="149520" name="Text Box 16"/>
          <p:cNvSpPr txBox="1">
            <a:spLocks noChangeArrowheads="1"/>
          </p:cNvSpPr>
          <p:nvPr/>
        </p:nvSpPr>
        <p:spPr bwMode="auto">
          <a:xfrm>
            <a:off x="9057087" y="2630488"/>
            <a:ext cx="705641" cy="3693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lgn="ctr">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stoat</a:t>
            </a:r>
          </a:p>
        </p:txBody>
      </p:sp>
      <p:grpSp>
        <p:nvGrpSpPr>
          <p:cNvPr id="149533" name="Group 29"/>
          <p:cNvGrpSpPr>
            <a:grpSpLocks/>
          </p:cNvGrpSpPr>
          <p:nvPr/>
        </p:nvGrpSpPr>
        <p:grpSpPr bwMode="auto">
          <a:xfrm>
            <a:off x="9134475" y="3552824"/>
            <a:ext cx="1327150" cy="1581150"/>
            <a:chOff x="4690" y="1846"/>
            <a:chExt cx="836" cy="996"/>
          </a:xfrm>
        </p:grpSpPr>
        <p:pic>
          <p:nvPicPr>
            <p:cNvPr id="149507" name="Picture 3" descr="vo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0" y="1846"/>
              <a:ext cx="836" cy="770"/>
            </a:xfrm>
            <a:prstGeom prst="rect">
              <a:avLst/>
            </a:prstGeom>
            <a:noFill/>
            <a:extLst>
              <a:ext uri="{909E8E84-426E-40DD-AFC4-6F175D3DCCD1}">
                <a14:hiddenFill xmlns:a14="http://schemas.microsoft.com/office/drawing/2010/main">
                  <a:solidFill>
                    <a:srgbClr val="FFFFFF"/>
                  </a:solidFill>
                </a14:hiddenFill>
              </a:ext>
            </a:extLst>
          </p:spPr>
        </p:pic>
        <p:sp>
          <p:nvSpPr>
            <p:cNvPr id="149521" name="Text Box 17"/>
            <p:cNvSpPr txBox="1">
              <a:spLocks noChangeArrowheads="1"/>
            </p:cNvSpPr>
            <p:nvPr/>
          </p:nvSpPr>
          <p:spPr bwMode="auto">
            <a:xfrm>
              <a:off x="4919" y="2609"/>
              <a:ext cx="38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vole</a:t>
              </a:r>
            </a:p>
          </p:txBody>
        </p:sp>
      </p:grpSp>
      <p:grpSp>
        <p:nvGrpSpPr>
          <p:cNvPr id="149535" name="Group 31"/>
          <p:cNvGrpSpPr>
            <a:grpSpLocks/>
          </p:cNvGrpSpPr>
          <p:nvPr/>
        </p:nvGrpSpPr>
        <p:grpSpPr bwMode="auto">
          <a:xfrm>
            <a:off x="7591425" y="4427539"/>
            <a:ext cx="1087438" cy="2089150"/>
            <a:chOff x="3438" y="2949"/>
            <a:chExt cx="685" cy="1316"/>
          </a:xfrm>
        </p:grpSpPr>
        <p:pic>
          <p:nvPicPr>
            <p:cNvPr id="149510" name="Picture 6" descr="flow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8" y="2949"/>
              <a:ext cx="685" cy="1159"/>
            </a:xfrm>
            <a:prstGeom prst="rect">
              <a:avLst/>
            </a:prstGeom>
            <a:noFill/>
            <a:extLst>
              <a:ext uri="{909E8E84-426E-40DD-AFC4-6F175D3DCCD1}">
                <a14:hiddenFill xmlns:a14="http://schemas.microsoft.com/office/drawing/2010/main">
                  <a:solidFill>
                    <a:srgbClr val="FFFFFF"/>
                  </a:solidFill>
                </a14:hiddenFill>
              </a:ext>
            </a:extLst>
          </p:spPr>
        </p:pic>
        <p:sp>
          <p:nvSpPr>
            <p:cNvPr id="149522" name="Text Box 18"/>
            <p:cNvSpPr txBox="1">
              <a:spLocks noChangeArrowheads="1"/>
            </p:cNvSpPr>
            <p:nvPr/>
          </p:nvSpPr>
          <p:spPr bwMode="auto">
            <a:xfrm>
              <a:off x="3559" y="4032"/>
              <a:ext cx="443"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plant</a:t>
              </a:r>
            </a:p>
          </p:txBody>
        </p:sp>
      </p:grpSp>
      <p:grpSp>
        <p:nvGrpSpPr>
          <p:cNvPr id="149534" name="Group 30"/>
          <p:cNvGrpSpPr>
            <a:grpSpLocks/>
          </p:cNvGrpSpPr>
          <p:nvPr/>
        </p:nvGrpSpPr>
        <p:grpSpPr bwMode="auto">
          <a:xfrm>
            <a:off x="4032251" y="4719639"/>
            <a:ext cx="1611313" cy="1797050"/>
            <a:chOff x="1388" y="3045"/>
            <a:chExt cx="1015" cy="1132"/>
          </a:xfrm>
        </p:grpSpPr>
        <p:pic>
          <p:nvPicPr>
            <p:cNvPr id="149508" name="Picture 4" descr="aphi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8" y="3045"/>
              <a:ext cx="1015" cy="967"/>
            </a:xfrm>
            <a:prstGeom prst="rect">
              <a:avLst/>
            </a:prstGeom>
            <a:noFill/>
            <a:extLst>
              <a:ext uri="{909E8E84-426E-40DD-AFC4-6F175D3DCCD1}">
                <a14:hiddenFill xmlns:a14="http://schemas.microsoft.com/office/drawing/2010/main">
                  <a:solidFill>
                    <a:srgbClr val="FFFFFF"/>
                  </a:solidFill>
                </a14:hiddenFill>
              </a:ext>
            </a:extLst>
          </p:spPr>
        </p:pic>
        <p:sp>
          <p:nvSpPr>
            <p:cNvPr id="149523" name="Text Box 19"/>
            <p:cNvSpPr txBox="1">
              <a:spLocks noChangeArrowheads="1"/>
            </p:cNvSpPr>
            <p:nvPr/>
          </p:nvSpPr>
          <p:spPr bwMode="auto">
            <a:xfrm>
              <a:off x="1661" y="3944"/>
              <a:ext cx="47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aphid</a:t>
              </a:r>
            </a:p>
          </p:txBody>
        </p:sp>
      </p:grpSp>
      <p:grpSp>
        <p:nvGrpSpPr>
          <p:cNvPr id="149530" name="Group 26"/>
          <p:cNvGrpSpPr>
            <a:grpSpLocks/>
          </p:cNvGrpSpPr>
          <p:nvPr/>
        </p:nvGrpSpPr>
        <p:grpSpPr bwMode="auto">
          <a:xfrm>
            <a:off x="2024063" y="3960815"/>
            <a:ext cx="1384300" cy="1630363"/>
            <a:chOff x="339" y="1815"/>
            <a:chExt cx="872" cy="1027"/>
          </a:xfrm>
        </p:grpSpPr>
        <p:pic>
          <p:nvPicPr>
            <p:cNvPr id="149511" name="Picture 7" descr="ladybi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 y="1815"/>
              <a:ext cx="872" cy="833"/>
            </a:xfrm>
            <a:prstGeom prst="rect">
              <a:avLst/>
            </a:prstGeom>
            <a:noFill/>
            <a:extLst>
              <a:ext uri="{909E8E84-426E-40DD-AFC4-6F175D3DCCD1}">
                <a14:hiddenFill xmlns:a14="http://schemas.microsoft.com/office/drawing/2010/main">
                  <a:solidFill>
                    <a:srgbClr val="FFFFFF"/>
                  </a:solidFill>
                </a14:hiddenFill>
              </a:ext>
            </a:extLst>
          </p:spPr>
        </p:pic>
        <p:sp>
          <p:nvSpPr>
            <p:cNvPr id="149524" name="Text Box 20"/>
            <p:cNvSpPr txBox="1">
              <a:spLocks noChangeArrowheads="1"/>
            </p:cNvSpPr>
            <p:nvPr/>
          </p:nvSpPr>
          <p:spPr bwMode="auto">
            <a:xfrm>
              <a:off x="459" y="2609"/>
              <a:ext cx="631"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ladybird</a:t>
              </a:r>
            </a:p>
          </p:txBody>
        </p:sp>
      </p:grpSp>
      <p:grpSp>
        <p:nvGrpSpPr>
          <p:cNvPr id="149531" name="Group 27"/>
          <p:cNvGrpSpPr>
            <a:grpSpLocks/>
          </p:cNvGrpSpPr>
          <p:nvPr/>
        </p:nvGrpSpPr>
        <p:grpSpPr bwMode="auto">
          <a:xfrm>
            <a:off x="4268789" y="3195639"/>
            <a:ext cx="1176337" cy="1417638"/>
            <a:chOff x="1705" y="1877"/>
            <a:chExt cx="741" cy="893"/>
          </a:xfrm>
        </p:grpSpPr>
        <p:pic>
          <p:nvPicPr>
            <p:cNvPr id="149512" name="Picture 8" descr="mot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5" y="1877"/>
              <a:ext cx="741" cy="708"/>
            </a:xfrm>
            <a:prstGeom prst="rect">
              <a:avLst/>
            </a:prstGeom>
            <a:noFill/>
            <a:extLst>
              <a:ext uri="{909E8E84-426E-40DD-AFC4-6F175D3DCCD1}">
                <a14:hiddenFill xmlns:a14="http://schemas.microsoft.com/office/drawing/2010/main">
                  <a:solidFill>
                    <a:srgbClr val="FFFFFF"/>
                  </a:solidFill>
                </a14:hiddenFill>
              </a:ext>
            </a:extLst>
          </p:spPr>
        </p:pic>
        <p:sp>
          <p:nvSpPr>
            <p:cNvPr id="149525" name="Text Box 21"/>
            <p:cNvSpPr txBox="1">
              <a:spLocks noChangeArrowheads="1"/>
            </p:cNvSpPr>
            <p:nvPr/>
          </p:nvSpPr>
          <p:spPr bwMode="auto">
            <a:xfrm>
              <a:off x="1846" y="2537"/>
              <a:ext cx="459"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moth</a:t>
              </a:r>
            </a:p>
          </p:txBody>
        </p:sp>
      </p:grpSp>
      <p:grpSp>
        <p:nvGrpSpPr>
          <p:cNvPr id="149532" name="Group 28"/>
          <p:cNvGrpSpPr>
            <a:grpSpLocks/>
          </p:cNvGrpSpPr>
          <p:nvPr/>
        </p:nvGrpSpPr>
        <p:grpSpPr bwMode="auto">
          <a:xfrm>
            <a:off x="6100764" y="2955924"/>
            <a:ext cx="1589087" cy="1936750"/>
            <a:chOff x="3091" y="1702"/>
            <a:chExt cx="1001" cy="1220"/>
          </a:xfrm>
        </p:grpSpPr>
        <p:pic>
          <p:nvPicPr>
            <p:cNvPr id="149514" name="Picture 10" descr="spi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1" y="1702"/>
              <a:ext cx="1001" cy="1059"/>
            </a:xfrm>
            <a:prstGeom prst="rect">
              <a:avLst/>
            </a:prstGeom>
            <a:noFill/>
            <a:extLst>
              <a:ext uri="{909E8E84-426E-40DD-AFC4-6F175D3DCCD1}">
                <a14:hiddenFill xmlns:a14="http://schemas.microsoft.com/office/drawing/2010/main">
                  <a:solidFill>
                    <a:srgbClr val="FFFFFF"/>
                  </a:solidFill>
                </a14:hiddenFill>
              </a:ext>
            </a:extLst>
          </p:spPr>
        </p:pic>
        <p:sp>
          <p:nvSpPr>
            <p:cNvPr id="149526" name="Text Box 22"/>
            <p:cNvSpPr txBox="1">
              <a:spLocks noChangeArrowheads="1"/>
            </p:cNvSpPr>
            <p:nvPr/>
          </p:nvSpPr>
          <p:spPr bwMode="auto">
            <a:xfrm>
              <a:off x="3342" y="2689"/>
              <a:ext cx="50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spider</a:t>
              </a:r>
            </a:p>
          </p:txBody>
        </p:sp>
      </p:grpSp>
      <p:sp>
        <p:nvSpPr>
          <p:cNvPr id="149541" name="Line 37"/>
          <p:cNvSpPr>
            <a:spLocks noChangeShapeType="1"/>
          </p:cNvSpPr>
          <p:nvPr/>
        </p:nvSpPr>
        <p:spPr bwMode="auto">
          <a:xfrm flipV="1">
            <a:off x="3159126" y="1530351"/>
            <a:ext cx="993775" cy="392113"/>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4" name="Line 40"/>
          <p:cNvSpPr>
            <a:spLocks noChangeShapeType="1"/>
          </p:cNvSpPr>
          <p:nvPr/>
        </p:nvSpPr>
        <p:spPr bwMode="auto">
          <a:xfrm flipH="1" flipV="1">
            <a:off x="5537201" y="4362451"/>
            <a:ext cx="2003425" cy="1662113"/>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5" name="Line 41"/>
          <p:cNvSpPr>
            <a:spLocks noChangeShapeType="1"/>
          </p:cNvSpPr>
          <p:nvPr/>
        </p:nvSpPr>
        <p:spPr bwMode="auto">
          <a:xfrm flipH="1" flipV="1">
            <a:off x="9918701" y="2622551"/>
            <a:ext cx="9525" cy="811213"/>
          </a:xfrm>
          <a:prstGeom prst="line">
            <a:avLst/>
          </a:prstGeom>
          <a:noFill/>
          <a:ln w="76200">
            <a:solidFill>
              <a:srgbClr val="10BC4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6" name="Line 42"/>
          <p:cNvSpPr>
            <a:spLocks noChangeShapeType="1"/>
          </p:cNvSpPr>
          <p:nvPr/>
        </p:nvSpPr>
        <p:spPr bwMode="auto">
          <a:xfrm flipV="1">
            <a:off x="8518526" y="4679951"/>
            <a:ext cx="955675" cy="1319213"/>
          </a:xfrm>
          <a:prstGeom prst="line">
            <a:avLst/>
          </a:prstGeom>
          <a:noFill/>
          <a:ln w="76200">
            <a:solidFill>
              <a:srgbClr val="10BC4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7" name="Line 43"/>
          <p:cNvSpPr>
            <a:spLocks noChangeShapeType="1"/>
          </p:cNvSpPr>
          <p:nvPr/>
        </p:nvSpPr>
        <p:spPr bwMode="auto">
          <a:xfrm flipH="1" flipV="1">
            <a:off x="5562601" y="6235700"/>
            <a:ext cx="1990725"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8" name="Line 44"/>
          <p:cNvSpPr>
            <a:spLocks noChangeShapeType="1"/>
          </p:cNvSpPr>
          <p:nvPr/>
        </p:nvSpPr>
        <p:spPr bwMode="auto">
          <a:xfrm flipH="1" flipV="1">
            <a:off x="3316289" y="5195888"/>
            <a:ext cx="644525" cy="2397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9" name="Line 45"/>
          <p:cNvSpPr>
            <a:spLocks noChangeShapeType="1"/>
          </p:cNvSpPr>
          <p:nvPr/>
        </p:nvSpPr>
        <p:spPr bwMode="auto">
          <a:xfrm flipH="1" flipV="1">
            <a:off x="2058989" y="3182938"/>
            <a:ext cx="9525" cy="8112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0" name="Line 46"/>
          <p:cNvSpPr>
            <a:spLocks noChangeShapeType="1"/>
          </p:cNvSpPr>
          <p:nvPr/>
        </p:nvSpPr>
        <p:spPr bwMode="auto">
          <a:xfrm flipH="1" flipV="1">
            <a:off x="3214689" y="2484438"/>
            <a:ext cx="923925" cy="696912"/>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1" name="Line 47"/>
          <p:cNvSpPr>
            <a:spLocks noChangeShapeType="1"/>
          </p:cNvSpPr>
          <p:nvPr/>
        </p:nvSpPr>
        <p:spPr bwMode="auto">
          <a:xfrm flipV="1">
            <a:off x="6907214" y="2065338"/>
            <a:ext cx="3175" cy="1268412"/>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2" name="Line 48"/>
          <p:cNvSpPr>
            <a:spLocks noChangeShapeType="1"/>
          </p:cNvSpPr>
          <p:nvPr/>
        </p:nvSpPr>
        <p:spPr bwMode="auto">
          <a:xfrm rot="10800000" flipH="1">
            <a:off x="5411789" y="3740150"/>
            <a:ext cx="898525" cy="1588"/>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3" name="Line 49"/>
          <p:cNvSpPr>
            <a:spLocks noChangeShapeType="1"/>
          </p:cNvSpPr>
          <p:nvPr/>
        </p:nvSpPr>
        <p:spPr bwMode="auto">
          <a:xfrm flipH="1">
            <a:off x="5362576" y="1328739"/>
            <a:ext cx="1050925" cy="1587"/>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Tree>
    <p:extLst>
      <p:ext uri="{BB962C8B-B14F-4D97-AF65-F5344CB8AC3E}">
        <p14:creationId xmlns:p14="http://schemas.microsoft.com/office/powerpoint/2010/main" val="1153039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209006" y="237629"/>
            <a:ext cx="2847703" cy="549275"/>
          </a:xfrm>
        </p:spPr>
        <p:txBody>
          <a:bodyPr>
            <a:noAutofit/>
          </a:bodyPr>
          <a:lstStyle/>
          <a:p>
            <a:r>
              <a:rPr lang="en-GB" altLang="en-US" sz="4400" dirty="0">
                <a:solidFill>
                  <a:schemeClr val="accent1"/>
                </a:solidFill>
              </a:rPr>
              <a:t>Food webs</a:t>
            </a:r>
          </a:p>
        </p:txBody>
      </p:sp>
      <p:grpSp>
        <p:nvGrpSpPr>
          <p:cNvPr id="149527" name="Group 23"/>
          <p:cNvGrpSpPr>
            <a:grpSpLocks/>
          </p:cNvGrpSpPr>
          <p:nvPr/>
        </p:nvGrpSpPr>
        <p:grpSpPr bwMode="auto">
          <a:xfrm>
            <a:off x="377827" y="1422994"/>
            <a:ext cx="1222375" cy="2055813"/>
            <a:chOff x="325" y="595"/>
            <a:chExt cx="770" cy="1295"/>
          </a:xfrm>
        </p:grpSpPr>
        <p:pic>
          <p:nvPicPr>
            <p:cNvPr id="149516" name="Picture 12" descr="bluet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 y="595"/>
              <a:ext cx="770" cy="1096"/>
            </a:xfrm>
            <a:prstGeom prst="rect">
              <a:avLst/>
            </a:prstGeom>
            <a:noFill/>
            <a:extLst>
              <a:ext uri="{909E8E84-426E-40DD-AFC4-6F175D3DCCD1}">
                <a14:hiddenFill xmlns:a14="http://schemas.microsoft.com/office/drawing/2010/main">
                  <a:solidFill>
                    <a:srgbClr val="FFFFFF"/>
                  </a:solidFill>
                </a14:hiddenFill>
              </a:ext>
            </a:extLst>
          </p:spPr>
        </p:pic>
        <p:sp>
          <p:nvSpPr>
            <p:cNvPr id="149517" name="Text Box 13"/>
            <p:cNvSpPr txBox="1">
              <a:spLocks noChangeArrowheads="1"/>
            </p:cNvSpPr>
            <p:nvPr/>
          </p:nvSpPr>
          <p:spPr bwMode="auto">
            <a:xfrm>
              <a:off x="393" y="1657"/>
              <a:ext cx="635"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dirty="0" smtClean="0"/>
                <a:t>bluebird</a:t>
              </a:r>
              <a:endParaRPr lang="en-GB" altLang="en-US" b="1" dirty="0"/>
            </a:p>
          </p:txBody>
        </p:sp>
      </p:grpSp>
      <p:grpSp>
        <p:nvGrpSpPr>
          <p:cNvPr id="149528" name="Group 24"/>
          <p:cNvGrpSpPr>
            <a:grpSpLocks/>
          </p:cNvGrpSpPr>
          <p:nvPr/>
        </p:nvGrpSpPr>
        <p:grpSpPr bwMode="auto">
          <a:xfrm>
            <a:off x="2474914" y="935631"/>
            <a:ext cx="1025525" cy="2111375"/>
            <a:chOff x="1670" y="560"/>
            <a:chExt cx="646" cy="1330"/>
          </a:xfrm>
        </p:grpSpPr>
        <p:pic>
          <p:nvPicPr>
            <p:cNvPr id="149513" name="Picture 9" descr="ow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0" y="560"/>
              <a:ext cx="646" cy="1167"/>
            </a:xfrm>
            <a:prstGeom prst="rect">
              <a:avLst/>
            </a:prstGeom>
            <a:noFill/>
            <a:extLst>
              <a:ext uri="{909E8E84-426E-40DD-AFC4-6F175D3DCCD1}">
                <a14:hiddenFill xmlns:a14="http://schemas.microsoft.com/office/drawing/2010/main">
                  <a:solidFill>
                    <a:srgbClr val="FFFFFF"/>
                  </a:solidFill>
                </a14:hiddenFill>
              </a:ext>
            </a:extLst>
          </p:spPr>
        </p:pic>
        <p:sp>
          <p:nvSpPr>
            <p:cNvPr id="149518" name="Text Box 14"/>
            <p:cNvSpPr txBox="1">
              <a:spLocks noChangeArrowheads="1"/>
            </p:cNvSpPr>
            <p:nvPr/>
          </p:nvSpPr>
          <p:spPr bwMode="auto">
            <a:xfrm>
              <a:off x="1822" y="1657"/>
              <a:ext cx="343"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owl</a:t>
              </a:r>
            </a:p>
          </p:txBody>
        </p:sp>
      </p:grpSp>
      <p:pic>
        <p:nvPicPr>
          <p:cNvPr id="149509" name="Picture 5" descr="chiffcha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239" y="1011831"/>
            <a:ext cx="1704975" cy="1209675"/>
          </a:xfrm>
          <a:prstGeom prst="rect">
            <a:avLst/>
          </a:prstGeom>
          <a:noFill/>
          <a:extLst>
            <a:ext uri="{909E8E84-426E-40DD-AFC4-6F175D3DCCD1}">
              <a14:hiddenFill xmlns:a14="http://schemas.microsoft.com/office/drawing/2010/main">
                <a:solidFill>
                  <a:srgbClr val="FFFFFF"/>
                </a:solidFill>
              </a14:hiddenFill>
            </a:ext>
          </a:extLst>
        </p:spPr>
      </p:pic>
      <p:sp>
        <p:nvSpPr>
          <p:cNvPr id="149519" name="Text Box 15"/>
          <p:cNvSpPr txBox="1">
            <a:spLocks noChangeArrowheads="1"/>
          </p:cNvSpPr>
          <p:nvPr/>
        </p:nvSpPr>
        <p:spPr bwMode="auto">
          <a:xfrm>
            <a:off x="5441913" y="2254843"/>
            <a:ext cx="1124026" cy="36933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chiffchaff</a:t>
            </a:r>
          </a:p>
        </p:txBody>
      </p:sp>
      <p:grpSp>
        <p:nvGrpSpPr>
          <p:cNvPr id="149535" name="Group 31"/>
          <p:cNvGrpSpPr>
            <a:grpSpLocks/>
          </p:cNvGrpSpPr>
          <p:nvPr/>
        </p:nvGrpSpPr>
        <p:grpSpPr bwMode="auto">
          <a:xfrm>
            <a:off x="5916613" y="4550369"/>
            <a:ext cx="1087438" cy="2089150"/>
            <a:chOff x="3438" y="2949"/>
            <a:chExt cx="685" cy="1316"/>
          </a:xfrm>
        </p:grpSpPr>
        <p:pic>
          <p:nvPicPr>
            <p:cNvPr id="149510" name="Picture 6" desc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8" y="2949"/>
              <a:ext cx="685" cy="1159"/>
            </a:xfrm>
            <a:prstGeom prst="rect">
              <a:avLst/>
            </a:prstGeom>
            <a:noFill/>
            <a:extLst>
              <a:ext uri="{909E8E84-426E-40DD-AFC4-6F175D3DCCD1}">
                <a14:hiddenFill xmlns:a14="http://schemas.microsoft.com/office/drawing/2010/main">
                  <a:solidFill>
                    <a:srgbClr val="FFFFFF"/>
                  </a:solidFill>
                </a14:hiddenFill>
              </a:ext>
            </a:extLst>
          </p:spPr>
        </p:pic>
        <p:sp>
          <p:nvSpPr>
            <p:cNvPr id="149522" name="Text Box 18"/>
            <p:cNvSpPr txBox="1">
              <a:spLocks noChangeArrowheads="1"/>
            </p:cNvSpPr>
            <p:nvPr/>
          </p:nvSpPr>
          <p:spPr bwMode="auto">
            <a:xfrm>
              <a:off x="3559" y="4032"/>
              <a:ext cx="443"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plant</a:t>
              </a:r>
            </a:p>
          </p:txBody>
        </p:sp>
      </p:grpSp>
      <p:grpSp>
        <p:nvGrpSpPr>
          <p:cNvPr id="149534" name="Group 30"/>
          <p:cNvGrpSpPr>
            <a:grpSpLocks/>
          </p:cNvGrpSpPr>
          <p:nvPr/>
        </p:nvGrpSpPr>
        <p:grpSpPr bwMode="auto">
          <a:xfrm>
            <a:off x="2357439" y="4842469"/>
            <a:ext cx="1611313" cy="1797050"/>
            <a:chOff x="1388" y="3045"/>
            <a:chExt cx="1015" cy="1132"/>
          </a:xfrm>
        </p:grpSpPr>
        <p:pic>
          <p:nvPicPr>
            <p:cNvPr id="149508" name="Picture 4" descr="aph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8" y="3045"/>
              <a:ext cx="1015" cy="967"/>
            </a:xfrm>
            <a:prstGeom prst="rect">
              <a:avLst/>
            </a:prstGeom>
            <a:noFill/>
            <a:extLst>
              <a:ext uri="{909E8E84-426E-40DD-AFC4-6F175D3DCCD1}">
                <a14:hiddenFill xmlns:a14="http://schemas.microsoft.com/office/drawing/2010/main">
                  <a:solidFill>
                    <a:srgbClr val="FFFFFF"/>
                  </a:solidFill>
                </a14:hiddenFill>
              </a:ext>
            </a:extLst>
          </p:spPr>
        </p:pic>
        <p:sp>
          <p:nvSpPr>
            <p:cNvPr id="149523" name="Text Box 19"/>
            <p:cNvSpPr txBox="1">
              <a:spLocks noChangeArrowheads="1"/>
            </p:cNvSpPr>
            <p:nvPr/>
          </p:nvSpPr>
          <p:spPr bwMode="auto">
            <a:xfrm>
              <a:off x="1661" y="3944"/>
              <a:ext cx="47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aphid</a:t>
              </a:r>
            </a:p>
          </p:txBody>
        </p:sp>
      </p:grpSp>
      <p:grpSp>
        <p:nvGrpSpPr>
          <p:cNvPr id="149530" name="Group 26"/>
          <p:cNvGrpSpPr>
            <a:grpSpLocks/>
          </p:cNvGrpSpPr>
          <p:nvPr/>
        </p:nvGrpSpPr>
        <p:grpSpPr bwMode="auto">
          <a:xfrm>
            <a:off x="349251" y="4083645"/>
            <a:ext cx="1384300" cy="1630363"/>
            <a:chOff x="339" y="1815"/>
            <a:chExt cx="872" cy="1027"/>
          </a:xfrm>
        </p:grpSpPr>
        <p:pic>
          <p:nvPicPr>
            <p:cNvPr id="149511" name="Picture 7" descr="ladybi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 y="1815"/>
              <a:ext cx="872" cy="833"/>
            </a:xfrm>
            <a:prstGeom prst="rect">
              <a:avLst/>
            </a:prstGeom>
            <a:noFill/>
            <a:extLst>
              <a:ext uri="{909E8E84-426E-40DD-AFC4-6F175D3DCCD1}">
                <a14:hiddenFill xmlns:a14="http://schemas.microsoft.com/office/drawing/2010/main">
                  <a:solidFill>
                    <a:srgbClr val="FFFFFF"/>
                  </a:solidFill>
                </a14:hiddenFill>
              </a:ext>
            </a:extLst>
          </p:spPr>
        </p:pic>
        <p:sp>
          <p:nvSpPr>
            <p:cNvPr id="149524" name="Text Box 20"/>
            <p:cNvSpPr txBox="1">
              <a:spLocks noChangeArrowheads="1"/>
            </p:cNvSpPr>
            <p:nvPr/>
          </p:nvSpPr>
          <p:spPr bwMode="auto">
            <a:xfrm>
              <a:off x="459" y="2609"/>
              <a:ext cx="631"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ladybird</a:t>
              </a:r>
            </a:p>
          </p:txBody>
        </p:sp>
      </p:grpSp>
      <p:grpSp>
        <p:nvGrpSpPr>
          <p:cNvPr id="149531" name="Group 27"/>
          <p:cNvGrpSpPr>
            <a:grpSpLocks/>
          </p:cNvGrpSpPr>
          <p:nvPr/>
        </p:nvGrpSpPr>
        <p:grpSpPr bwMode="auto">
          <a:xfrm>
            <a:off x="2593977" y="3318469"/>
            <a:ext cx="1176337" cy="1417638"/>
            <a:chOff x="1705" y="1877"/>
            <a:chExt cx="741" cy="893"/>
          </a:xfrm>
        </p:grpSpPr>
        <p:pic>
          <p:nvPicPr>
            <p:cNvPr id="149512" name="Picture 8" descr="mot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5" y="1877"/>
              <a:ext cx="741" cy="708"/>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149525" name="Text Box 21"/>
            <p:cNvSpPr txBox="1">
              <a:spLocks noChangeArrowheads="1"/>
            </p:cNvSpPr>
            <p:nvPr/>
          </p:nvSpPr>
          <p:spPr bwMode="auto">
            <a:xfrm>
              <a:off x="1846" y="2537"/>
              <a:ext cx="459" cy="233"/>
            </a:xfrm>
            <a:prstGeom prst="rect">
              <a:avLst/>
            </a:prstGeom>
            <a:noFill/>
            <a:ln w="38100">
              <a:solidFill>
                <a:srgbClr val="10BC45"/>
              </a:solidFill>
              <a:miter lim="800000"/>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moth</a:t>
              </a:r>
            </a:p>
          </p:txBody>
        </p:sp>
      </p:grpSp>
      <p:grpSp>
        <p:nvGrpSpPr>
          <p:cNvPr id="149532" name="Group 28"/>
          <p:cNvGrpSpPr>
            <a:grpSpLocks/>
          </p:cNvGrpSpPr>
          <p:nvPr/>
        </p:nvGrpSpPr>
        <p:grpSpPr bwMode="auto">
          <a:xfrm>
            <a:off x="4425952" y="3078754"/>
            <a:ext cx="1589087" cy="1936750"/>
            <a:chOff x="3091" y="1702"/>
            <a:chExt cx="1001" cy="1220"/>
          </a:xfrm>
        </p:grpSpPr>
        <p:pic>
          <p:nvPicPr>
            <p:cNvPr id="149514" name="Picture 10" descr="spid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1" y="1702"/>
              <a:ext cx="1001" cy="1059"/>
            </a:xfrm>
            <a:prstGeom prst="rect">
              <a:avLst/>
            </a:prstGeom>
            <a:noFill/>
            <a:extLst>
              <a:ext uri="{909E8E84-426E-40DD-AFC4-6F175D3DCCD1}">
                <a14:hiddenFill xmlns:a14="http://schemas.microsoft.com/office/drawing/2010/main">
                  <a:solidFill>
                    <a:srgbClr val="FFFFFF"/>
                  </a:solidFill>
                </a14:hiddenFill>
              </a:ext>
            </a:extLst>
          </p:spPr>
        </p:pic>
        <p:sp>
          <p:nvSpPr>
            <p:cNvPr id="149526" name="Text Box 22"/>
            <p:cNvSpPr txBox="1">
              <a:spLocks noChangeArrowheads="1"/>
            </p:cNvSpPr>
            <p:nvPr/>
          </p:nvSpPr>
          <p:spPr bwMode="auto">
            <a:xfrm>
              <a:off x="3342" y="2689"/>
              <a:ext cx="500" cy="23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10BC4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spider</a:t>
              </a:r>
            </a:p>
          </p:txBody>
        </p:sp>
      </p:grpSp>
      <p:sp>
        <p:nvSpPr>
          <p:cNvPr id="149541" name="Line 37"/>
          <p:cNvSpPr>
            <a:spLocks noChangeShapeType="1"/>
          </p:cNvSpPr>
          <p:nvPr/>
        </p:nvSpPr>
        <p:spPr bwMode="auto">
          <a:xfrm flipV="1">
            <a:off x="1484314" y="1653181"/>
            <a:ext cx="993775" cy="392113"/>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4" name="Line 40"/>
          <p:cNvSpPr>
            <a:spLocks noChangeShapeType="1"/>
          </p:cNvSpPr>
          <p:nvPr/>
        </p:nvSpPr>
        <p:spPr bwMode="auto">
          <a:xfrm flipH="1" flipV="1">
            <a:off x="3862389" y="4485281"/>
            <a:ext cx="2003425" cy="1662113"/>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7" name="Line 43"/>
          <p:cNvSpPr>
            <a:spLocks noChangeShapeType="1"/>
          </p:cNvSpPr>
          <p:nvPr/>
        </p:nvSpPr>
        <p:spPr bwMode="auto">
          <a:xfrm flipH="1" flipV="1">
            <a:off x="3887789" y="6358530"/>
            <a:ext cx="1990725"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8" name="Line 44"/>
          <p:cNvSpPr>
            <a:spLocks noChangeShapeType="1"/>
          </p:cNvSpPr>
          <p:nvPr/>
        </p:nvSpPr>
        <p:spPr bwMode="auto">
          <a:xfrm flipH="1" flipV="1">
            <a:off x="1641477" y="5318718"/>
            <a:ext cx="644525" cy="2397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49" name="Line 45"/>
          <p:cNvSpPr>
            <a:spLocks noChangeShapeType="1"/>
          </p:cNvSpPr>
          <p:nvPr/>
        </p:nvSpPr>
        <p:spPr bwMode="auto">
          <a:xfrm flipH="1" flipV="1">
            <a:off x="384177" y="3305768"/>
            <a:ext cx="9525" cy="81121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0" name="Line 46"/>
          <p:cNvSpPr>
            <a:spLocks noChangeShapeType="1"/>
          </p:cNvSpPr>
          <p:nvPr/>
        </p:nvSpPr>
        <p:spPr bwMode="auto">
          <a:xfrm flipH="1" flipV="1">
            <a:off x="1539877" y="2607268"/>
            <a:ext cx="923925" cy="696912"/>
          </a:xfrm>
          <a:prstGeom prst="line">
            <a:avLst/>
          </a:prstGeom>
          <a:noFill/>
          <a:ln w="76200">
            <a:solidFill>
              <a:srgbClr val="37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1" name="Line 47"/>
          <p:cNvSpPr>
            <a:spLocks noChangeShapeType="1"/>
          </p:cNvSpPr>
          <p:nvPr/>
        </p:nvSpPr>
        <p:spPr bwMode="auto">
          <a:xfrm flipV="1">
            <a:off x="5232402" y="2188168"/>
            <a:ext cx="3175" cy="1268412"/>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2" name="Line 48"/>
          <p:cNvSpPr>
            <a:spLocks noChangeShapeType="1"/>
          </p:cNvSpPr>
          <p:nvPr/>
        </p:nvSpPr>
        <p:spPr bwMode="auto">
          <a:xfrm rot="10800000" flipH="1">
            <a:off x="3736977" y="3862980"/>
            <a:ext cx="898525" cy="1588"/>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149553" name="Line 49"/>
          <p:cNvSpPr>
            <a:spLocks noChangeShapeType="1"/>
          </p:cNvSpPr>
          <p:nvPr/>
        </p:nvSpPr>
        <p:spPr bwMode="auto">
          <a:xfrm flipH="1">
            <a:off x="3687764" y="1451569"/>
            <a:ext cx="1050925" cy="1587"/>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AU"/>
          </a:p>
        </p:txBody>
      </p:sp>
      <p:sp>
        <p:nvSpPr>
          <p:cNvPr id="2" name="Multiply 1"/>
          <p:cNvSpPr/>
          <p:nvPr/>
        </p:nvSpPr>
        <p:spPr>
          <a:xfrm>
            <a:off x="2357439" y="3168011"/>
            <a:ext cx="1611313" cy="1341437"/>
          </a:xfrm>
          <a:prstGeom prst="mathMultiply">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loud 3"/>
          <p:cNvSpPr/>
          <p:nvPr/>
        </p:nvSpPr>
        <p:spPr>
          <a:xfrm>
            <a:off x="7395720" y="125414"/>
            <a:ext cx="4244453" cy="180399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t>What would happen to this food web if the moth was removed???</a:t>
            </a:r>
            <a:endParaRPr lang="en-AU" sz="2000" dirty="0"/>
          </a:p>
        </p:txBody>
      </p:sp>
      <p:sp>
        <p:nvSpPr>
          <p:cNvPr id="6" name="TextBox 5"/>
          <p:cNvSpPr txBox="1"/>
          <p:nvPr/>
        </p:nvSpPr>
        <p:spPr>
          <a:xfrm>
            <a:off x="7128494" y="1929407"/>
            <a:ext cx="5063505" cy="4955203"/>
          </a:xfrm>
          <a:prstGeom prst="rect">
            <a:avLst/>
          </a:prstGeom>
          <a:noFill/>
        </p:spPr>
        <p:txBody>
          <a:bodyPr wrap="square" rtlCol="0">
            <a:spAutoFit/>
          </a:bodyPr>
          <a:lstStyle/>
          <a:p>
            <a:pPr marL="285750" indent="-285750">
              <a:buFont typeface="Arial" panose="020B0604020202020204" pitchFamily="34" charset="0"/>
              <a:buChar char="•"/>
            </a:pPr>
            <a:r>
              <a:rPr lang="en-AU" sz="2800" b="1" dirty="0" smtClean="0">
                <a:solidFill>
                  <a:schemeClr val="tx1">
                    <a:lumMod val="50000"/>
                    <a:lumOff val="50000"/>
                  </a:schemeClr>
                </a:solidFill>
                <a:latin typeface="Calibri Light" panose="020F0302020204030204" pitchFamily="34" charset="0"/>
                <a:cs typeface="Calibri Light" panose="020F0302020204030204" pitchFamily="34" charset="0"/>
              </a:rPr>
              <a:t>Everything will be affected!</a:t>
            </a:r>
          </a:p>
          <a:p>
            <a:pPr marL="285750" indent="-285750">
              <a:buFont typeface="Arial" panose="020B0604020202020204" pitchFamily="34" charset="0"/>
              <a:buChar char="•"/>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rPr>
              <a:t>There will be more plants </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 only the aphid will eat the plants</a:t>
            </a:r>
          </a:p>
          <a:p>
            <a:pPr marL="285750" indent="-285750">
              <a:buFont typeface="Arial" panose="020B0604020202020204" pitchFamily="34" charset="0"/>
              <a:buChar char="•"/>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The </a:t>
            </a:r>
            <a:r>
              <a:rPr lang="en-AU" sz="2400" u="sng"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Spider</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 will not have a food source and die (direct impact)</a:t>
            </a:r>
          </a:p>
          <a:p>
            <a:pPr marL="285750" indent="-285750">
              <a:buFont typeface="Arial" panose="020B0604020202020204" pitchFamily="34" charset="0"/>
              <a:buChar char="•"/>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The </a:t>
            </a:r>
            <a:r>
              <a:rPr lang="en-AU" sz="2400" u="sng"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Chiffchaff</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 will not have a food source (spider) and die (indirect impact)</a:t>
            </a:r>
          </a:p>
          <a:p>
            <a:pPr marL="285750" indent="-285750">
              <a:buFont typeface="Arial" panose="020B0604020202020204" pitchFamily="34" charset="0"/>
              <a:buChar char="•"/>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The </a:t>
            </a:r>
            <a:r>
              <a:rPr lang="en-AU" sz="2400" u="sng"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Bluebird</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 will have less food therefore more competition for ladybirds (ladybird population will decrease)</a:t>
            </a:r>
          </a:p>
          <a:p>
            <a:pPr marL="285750" indent="-285750">
              <a:buFont typeface="Arial" panose="020B0604020202020204" pitchFamily="34" charset="0"/>
              <a:buChar char="•"/>
            </a:pP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The </a:t>
            </a:r>
            <a:r>
              <a:rPr lang="en-AU" sz="2400" u="sng"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Owl</a:t>
            </a:r>
            <a:r>
              <a:rPr lang="en-AU" sz="2400" dirty="0" smtClean="0">
                <a:solidFill>
                  <a:schemeClr val="tx1">
                    <a:lumMod val="50000"/>
                    <a:lumOff val="50000"/>
                  </a:schemeClr>
                </a:solidFill>
                <a:latin typeface="Calibri Light" panose="020F0302020204030204" pitchFamily="34" charset="0"/>
                <a:cs typeface="Calibri Light" panose="020F0302020204030204" pitchFamily="34" charset="0"/>
                <a:sym typeface="Wingdings" panose="05000000000000000000" pitchFamily="2" charset="2"/>
              </a:rPr>
              <a:t> will have less food also</a:t>
            </a:r>
            <a:endParaRPr lang="en-AU" sz="24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5716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Activity</a:t>
            </a:r>
            <a:endParaRPr lang="en-AU" dirty="0"/>
          </a:p>
        </p:txBody>
      </p:sp>
      <p:sp>
        <p:nvSpPr>
          <p:cNvPr id="3" name="Content Placeholder 2"/>
          <p:cNvSpPr>
            <a:spLocks noGrp="1"/>
          </p:cNvSpPr>
          <p:nvPr>
            <p:ph idx="1"/>
          </p:nvPr>
        </p:nvSpPr>
        <p:spPr>
          <a:xfrm>
            <a:off x="3869267" y="864108"/>
            <a:ext cx="7821989" cy="5120640"/>
          </a:xfrm>
        </p:spPr>
        <p:txBody>
          <a:bodyPr/>
          <a:lstStyle/>
          <a:p>
            <a:pPr marL="0" indent="0">
              <a:buNone/>
            </a:pPr>
            <a:r>
              <a:rPr lang="en-AU" sz="2800" dirty="0">
                <a:latin typeface="Calibri Light" panose="020F0302020204030204" pitchFamily="34" charset="0"/>
                <a:cs typeface="Calibri Light" panose="020F0302020204030204" pitchFamily="34" charset="0"/>
              </a:rPr>
              <a:t>On your A3 food web answer the following questions</a:t>
            </a:r>
          </a:p>
          <a:p>
            <a:pPr marL="0" indent="0">
              <a:buNone/>
            </a:pPr>
            <a:endParaRPr lang="en-AU" sz="2800" dirty="0" smtClean="0">
              <a:latin typeface="Calibri Light" panose="020F0302020204030204" pitchFamily="34" charset="0"/>
              <a:cs typeface="Calibri Light" panose="020F0302020204030204" pitchFamily="34" charset="0"/>
            </a:endParaRPr>
          </a:p>
          <a:p>
            <a:pPr marL="514350" indent="-514350">
              <a:buAutoNum type="arabicPeriod"/>
            </a:pPr>
            <a:r>
              <a:rPr lang="en-AU" sz="2800" dirty="0" smtClean="0">
                <a:latin typeface="Calibri Light" panose="020F0302020204030204" pitchFamily="34" charset="0"/>
                <a:cs typeface="Calibri Light" panose="020F0302020204030204" pitchFamily="34" charset="0"/>
              </a:rPr>
              <a:t>Propose </a:t>
            </a:r>
            <a:r>
              <a:rPr lang="en-AU" sz="2800" dirty="0">
                <a:latin typeface="Calibri Light" panose="020F0302020204030204" pitchFamily="34" charset="0"/>
                <a:cs typeface="Calibri Light" panose="020F0302020204030204" pitchFamily="34" charset="0"/>
              </a:rPr>
              <a:t>what would happen to the vole population if the grasshoppers disappeared from the area</a:t>
            </a:r>
          </a:p>
          <a:p>
            <a:pPr marL="514350" indent="-514350">
              <a:buAutoNum type="arabicPeriod"/>
            </a:pPr>
            <a:r>
              <a:rPr lang="en-AU" sz="2800" dirty="0">
                <a:latin typeface="Calibri Light" panose="020F0302020204030204" pitchFamily="34" charset="0"/>
                <a:cs typeface="Calibri Light" panose="020F0302020204030204" pitchFamily="34" charset="0"/>
              </a:rPr>
              <a:t>Propose what would happen to the frog and snake populations</a:t>
            </a:r>
          </a:p>
          <a:p>
            <a:pPr marL="514350" indent="-514350">
              <a:buAutoNum type="arabicPeriod"/>
            </a:pPr>
            <a:r>
              <a:rPr lang="en-AU" sz="2800" dirty="0">
                <a:latin typeface="Calibri Light" panose="020F0302020204030204" pitchFamily="34" charset="0"/>
                <a:cs typeface="Calibri Light" panose="020F0302020204030204" pitchFamily="34" charset="0"/>
              </a:rPr>
              <a:t>Explain any other animals which will be affected if the grasshopper population disappears </a:t>
            </a:r>
          </a:p>
          <a:p>
            <a:endParaRPr lang="en-AU" dirty="0"/>
          </a:p>
        </p:txBody>
      </p:sp>
    </p:spTree>
    <p:extLst>
      <p:ext uri="{BB962C8B-B14F-4D97-AF65-F5344CB8AC3E}">
        <p14:creationId xmlns:p14="http://schemas.microsoft.com/office/powerpoint/2010/main" val="2865151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Producers</a:t>
            </a:r>
            <a:endParaRPr lang="en-AU" dirty="0"/>
          </a:p>
        </p:txBody>
      </p:sp>
      <p:sp>
        <p:nvSpPr>
          <p:cNvPr id="4" name="Text Box 5"/>
          <p:cNvSpPr txBox="1">
            <a:spLocks noChangeArrowheads="1"/>
          </p:cNvSpPr>
          <p:nvPr/>
        </p:nvSpPr>
        <p:spPr bwMode="auto">
          <a:xfrm>
            <a:off x="3487684" y="1899725"/>
            <a:ext cx="805737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20000"/>
              </a:spcBef>
              <a:buFont typeface="Wingdings" panose="05000000000000000000" pitchFamily="2" charset="2"/>
              <a:buNone/>
            </a:pPr>
            <a:r>
              <a:rPr lang="en-GB" altLang="en-US" sz="2600" dirty="0">
                <a:solidFill>
                  <a:schemeClr val="tx1">
                    <a:lumMod val="65000"/>
                    <a:lumOff val="35000"/>
                  </a:schemeClr>
                </a:solidFill>
                <a:latin typeface="Calibri Light" panose="020F0302020204030204" pitchFamily="34" charset="0"/>
                <a:cs typeface="Calibri Light" panose="020F0302020204030204" pitchFamily="34" charset="0"/>
              </a:rPr>
              <a:t>If the producer is a plant, only a small part of it might be </a:t>
            </a:r>
            <a:endParaRPr lang="en-GB" altLang="en-US" sz="26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a:lnSpc>
                <a:spcPct val="90000"/>
              </a:lnSpc>
              <a:spcBef>
                <a:spcPct val="20000"/>
              </a:spcBef>
              <a:buFont typeface="Wingdings" panose="05000000000000000000" pitchFamily="2" charset="2"/>
              <a:buNone/>
            </a:pPr>
            <a:r>
              <a:rPr lang="en-GB" altLang="en-US" sz="2600" dirty="0" smtClean="0">
                <a:solidFill>
                  <a:schemeClr val="tx1">
                    <a:lumMod val="65000"/>
                    <a:lumOff val="35000"/>
                  </a:schemeClr>
                </a:solidFill>
                <a:latin typeface="Calibri Light" panose="020F0302020204030204" pitchFamily="34" charset="0"/>
                <a:cs typeface="Calibri Light" panose="020F0302020204030204" pitchFamily="34" charset="0"/>
              </a:rPr>
              <a:t>involved </a:t>
            </a:r>
            <a:r>
              <a:rPr lang="en-GB" altLang="en-US" sz="2600" dirty="0">
                <a:solidFill>
                  <a:schemeClr val="tx1">
                    <a:lumMod val="65000"/>
                    <a:lumOff val="35000"/>
                  </a:schemeClr>
                </a:solidFill>
                <a:latin typeface="Calibri Light" panose="020F0302020204030204" pitchFamily="34" charset="0"/>
                <a:cs typeface="Calibri Light" panose="020F0302020204030204" pitchFamily="34" charset="0"/>
              </a:rPr>
              <a:t>in the food chain, such as its seeds, fruits, leaves or </a:t>
            </a:r>
            <a:r>
              <a:rPr lang="en-GB" altLang="en-US" sz="2600" dirty="0" smtClean="0">
                <a:solidFill>
                  <a:schemeClr val="tx1">
                    <a:lumMod val="65000"/>
                    <a:lumOff val="35000"/>
                  </a:schemeClr>
                </a:solidFill>
                <a:latin typeface="Calibri Light" panose="020F0302020204030204" pitchFamily="34" charset="0"/>
                <a:cs typeface="Calibri Light" panose="020F0302020204030204" pitchFamily="34" charset="0"/>
              </a:rPr>
              <a:t>even </a:t>
            </a:r>
            <a:r>
              <a:rPr lang="en-GB" altLang="en-US" sz="2600" dirty="0">
                <a:solidFill>
                  <a:schemeClr val="tx1">
                    <a:lumMod val="65000"/>
                    <a:lumOff val="35000"/>
                  </a:schemeClr>
                </a:solidFill>
                <a:latin typeface="Calibri Light" panose="020F0302020204030204" pitchFamily="34" charset="0"/>
                <a:cs typeface="Calibri Light" panose="020F0302020204030204" pitchFamily="34" charset="0"/>
              </a:rPr>
              <a:t>dead leaves. </a:t>
            </a:r>
            <a:endParaRPr lang="en-GB" altLang="en-US" sz="26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a:lnSpc>
                <a:spcPct val="90000"/>
              </a:lnSpc>
              <a:spcBef>
                <a:spcPct val="20000"/>
              </a:spcBef>
              <a:buFont typeface="Wingdings" panose="05000000000000000000" pitchFamily="2" charset="2"/>
              <a:buNone/>
            </a:pPr>
            <a:endParaRPr lang="en-GB" altLang="en-US" dirty="0">
              <a:solidFill>
                <a:schemeClr val="tx1">
                  <a:lumMod val="65000"/>
                  <a:lumOff val="35000"/>
                </a:schemeClr>
              </a:solidFill>
              <a:latin typeface="Calibri Light" panose="020F0302020204030204" pitchFamily="34" charset="0"/>
              <a:cs typeface="Calibri Light" panose="020F0302020204030204" pitchFamily="34" charset="0"/>
            </a:endParaRPr>
          </a:p>
          <a:p>
            <a:pPr>
              <a:lnSpc>
                <a:spcPct val="90000"/>
              </a:lnSpc>
              <a:spcBef>
                <a:spcPct val="20000"/>
              </a:spcBef>
              <a:buFont typeface="Wingdings" panose="05000000000000000000" pitchFamily="2" charset="2"/>
              <a:buNone/>
            </a:pPr>
            <a:r>
              <a:rPr lang="en-GB" altLang="en-US" sz="2600" dirty="0" smtClean="0">
                <a:solidFill>
                  <a:schemeClr val="tx1">
                    <a:lumMod val="65000"/>
                    <a:lumOff val="35000"/>
                  </a:schemeClr>
                </a:solidFill>
                <a:latin typeface="Calibri Light" panose="020F0302020204030204" pitchFamily="34" charset="0"/>
                <a:cs typeface="Calibri Light" panose="020F0302020204030204" pitchFamily="34" charset="0"/>
              </a:rPr>
              <a:t>But how do plants produce their food or energy?</a:t>
            </a:r>
            <a:endParaRPr lang="en-GB" altLang="en-US" sz="26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5" name="Text Box 6"/>
          <p:cNvSpPr txBox="1">
            <a:spLocks noChangeArrowheads="1"/>
          </p:cNvSpPr>
          <p:nvPr/>
        </p:nvSpPr>
        <p:spPr bwMode="auto">
          <a:xfrm>
            <a:off x="3487684" y="1012048"/>
            <a:ext cx="8167492"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Font typeface="Wingdings" panose="05000000000000000000" pitchFamily="2" charset="2"/>
              <a:buNone/>
            </a:pPr>
            <a:r>
              <a:rPr lang="en-GB" altLang="en-US" sz="3600" u="sng" dirty="0" smtClean="0">
                <a:solidFill>
                  <a:schemeClr val="tx1">
                    <a:lumMod val="65000"/>
                    <a:lumOff val="35000"/>
                  </a:schemeClr>
                </a:solidFill>
                <a:latin typeface="Calibri Light" panose="020F0302020204030204" pitchFamily="34" charset="0"/>
                <a:cs typeface="Calibri Light" panose="020F0302020204030204" pitchFamily="34" charset="0"/>
              </a:rPr>
              <a:t>All food </a:t>
            </a:r>
            <a:r>
              <a:rPr lang="en-GB" altLang="en-US" sz="3600" u="sng" dirty="0">
                <a:solidFill>
                  <a:schemeClr val="tx1">
                    <a:lumMod val="65000"/>
                    <a:lumOff val="35000"/>
                  </a:schemeClr>
                </a:solidFill>
                <a:latin typeface="Calibri Light" panose="020F0302020204030204" pitchFamily="34" charset="0"/>
                <a:cs typeface="Calibri Light" panose="020F0302020204030204" pitchFamily="34" charset="0"/>
              </a:rPr>
              <a:t>chains always start with a </a:t>
            </a:r>
            <a:r>
              <a:rPr lang="en-GB" altLang="en-US" sz="3600" b="1" u="sng" dirty="0" smtClean="0">
                <a:solidFill>
                  <a:schemeClr val="accent1"/>
                </a:solidFill>
                <a:latin typeface="Calibri Light" panose="020F0302020204030204" pitchFamily="34" charset="0"/>
                <a:cs typeface="Calibri Light" panose="020F0302020204030204" pitchFamily="34" charset="0"/>
              </a:rPr>
              <a:t>producer</a:t>
            </a:r>
            <a:endParaRPr lang="en-GB" altLang="en-US" sz="3600" dirty="0">
              <a:solidFill>
                <a:schemeClr val="accent1"/>
              </a:solidFill>
              <a:latin typeface="Calibri Light" panose="020F0302020204030204" pitchFamily="34" charset="0"/>
              <a:cs typeface="Calibri Light" panose="020F0302020204030204" pitchFamily="34" charset="0"/>
            </a:endParaRPr>
          </a:p>
        </p:txBody>
      </p:sp>
      <p:sp>
        <p:nvSpPr>
          <p:cNvPr id="6" name="Text Box 8"/>
          <p:cNvSpPr txBox="1">
            <a:spLocks noChangeArrowheads="1"/>
          </p:cNvSpPr>
          <p:nvPr/>
        </p:nvSpPr>
        <p:spPr bwMode="auto">
          <a:xfrm>
            <a:off x="6436365" y="5668449"/>
            <a:ext cx="6447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snail</a:t>
            </a:r>
          </a:p>
        </p:txBody>
      </p:sp>
      <p:sp>
        <p:nvSpPr>
          <p:cNvPr id="7" name="Text Box 9"/>
          <p:cNvSpPr txBox="1">
            <a:spLocks noChangeArrowheads="1"/>
          </p:cNvSpPr>
          <p:nvPr/>
        </p:nvSpPr>
        <p:spPr bwMode="auto">
          <a:xfrm>
            <a:off x="3894084" y="5668449"/>
            <a:ext cx="554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leaf</a:t>
            </a:r>
          </a:p>
        </p:txBody>
      </p:sp>
      <p:sp>
        <p:nvSpPr>
          <p:cNvPr id="8" name="Text Box 10"/>
          <p:cNvSpPr txBox="1">
            <a:spLocks noChangeArrowheads="1"/>
          </p:cNvSpPr>
          <p:nvPr/>
        </p:nvSpPr>
        <p:spPr bwMode="auto">
          <a:xfrm>
            <a:off x="8998908" y="5668449"/>
            <a:ext cx="5790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b="1"/>
              <a:t>bird</a:t>
            </a:r>
          </a:p>
        </p:txBody>
      </p:sp>
      <p:sp>
        <p:nvSpPr>
          <p:cNvPr id="9" name="Text Box 11"/>
          <p:cNvSpPr txBox="1">
            <a:spLocks noChangeArrowheads="1"/>
          </p:cNvSpPr>
          <p:nvPr/>
        </p:nvSpPr>
        <p:spPr bwMode="auto">
          <a:xfrm>
            <a:off x="11001323" y="5668449"/>
            <a:ext cx="543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b="1"/>
              <a:t>owl</a:t>
            </a:r>
          </a:p>
        </p:txBody>
      </p:sp>
      <p:sp>
        <p:nvSpPr>
          <p:cNvPr id="10" name="AutoShape 12"/>
          <p:cNvSpPr>
            <a:spLocks noChangeArrowheads="1"/>
          </p:cNvSpPr>
          <p:nvPr/>
        </p:nvSpPr>
        <p:spPr bwMode="auto">
          <a:xfrm>
            <a:off x="4760859" y="5731949"/>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p>
        </p:txBody>
      </p:sp>
      <p:sp>
        <p:nvSpPr>
          <p:cNvPr id="11" name="AutoShape 13"/>
          <p:cNvSpPr>
            <a:spLocks noChangeArrowheads="1"/>
          </p:cNvSpPr>
          <p:nvPr/>
        </p:nvSpPr>
        <p:spPr bwMode="auto">
          <a:xfrm>
            <a:off x="7735834" y="5731949"/>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p>
        </p:txBody>
      </p:sp>
      <p:sp>
        <p:nvSpPr>
          <p:cNvPr id="12" name="AutoShape 14"/>
          <p:cNvSpPr>
            <a:spLocks noChangeArrowheads="1"/>
          </p:cNvSpPr>
          <p:nvPr/>
        </p:nvSpPr>
        <p:spPr bwMode="auto">
          <a:xfrm>
            <a:off x="9826572" y="5731949"/>
            <a:ext cx="1016000" cy="330200"/>
          </a:xfrm>
          <a:prstGeom prst="rightArrow">
            <a:avLst>
              <a:gd name="adj1" fmla="val 50000"/>
              <a:gd name="adj2" fmla="val 76923"/>
            </a:avLst>
          </a:prstGeom>
          <a:solidFill>
            <a:schemeClr val="accent1"/>
          </a:solidFill>
          <a:ln>
            <a:noFill/>
          </a:ln>
          <a:effectLst>
            <a:outerShdw dist="40161" dir="4293903" algn="ctr" rotWithShape="0">
              <a:srgbClr val="5F5F5F">
                <a:alpha val="50000"/>
              </a:srgbClr>
            </a:outerShdw>
          </a:effectLst>
          <a:extLst/>
        </p:spPr>
        <p:txBody>
          <a:bodyPr wrap="none" anchor="ctr"/>
          <a:lstStyle/>
          <a:p>
            <a:endParaRPr lang="en-AU"/>
          </a:p>
        </p:txBody>
      </p:sp>
      <p:pic>
        <p:nvPicPr>
          <p:cNvPr id="13" name="Picture 15" descr="biology artwork - lettu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23" y="4134925"/>
            <a:ext cx="1309687" cy="11160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sl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972" y="4200013"/>
            <a:ext cx="2349500" cy="9858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2" descr="ow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610" y="3795200"/>
            <a:ext cx="993775" cy="1795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3" descr="chiffcha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1298" y="3990463"/>
            <a:ext cx="1984375" cy="140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4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2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500"/>
                            </p:stCondLst>
                            <p:childTnLst>
                              <p:par>
                                <p:cTn id="38" presetID="2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00"/>
                            </p:stCondLst>
                            <p:childTnLst>
                              <p:par>
                                <p:cTn id="52" presetID="23" presetClass="entr" presetSubtype="16"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23405" y="456950"/>
            <a:ext cx="3853543" cy="1044484"/>
          </a:xfrm>
        </p:spPr>
        <p:txBody>
          <a:bodyPr/>
          <a:lstStyle/>
          <a:p>
            <a:r>
              <a:rPr lang="en-AU" sz="4400" dirty="0" smtClean="0">
                <a:solidFill>
                  <a:schemeClr val="accent1"/>
                </a:solidFill>
              </a:rPr>
              <a:t>Photosynthesis</a:t>
            </a:r>
            <a:endParaRPr lang="en-AU" dirty="0">
              <a:solidFill>
                <a:schemeClr val="accent1"/>
              </a:solidFill>
            </a:endParaRPr>
          </a:p>
        </p:txBody>
      </p:sp>
      <p:sp>
        <p:nvSpPr>
          <p:cNvPr id="5" name="TextBox 4"/>
          <p:cNvSpPr txBox="1"/>
          <p:nvPr/>
        </p:nvSpPr>
        <p:spPr>
          <a:xfrm>
            <a:off x="876275" y="1519767"/>
            <a:ext cx="5093337" cy="3816429"/>
          </a:xfrm>
          <a:prstGeom prst="rect">
            <a:avLst/>
          </a:prstGeom>
          <a:noFill/>
        </p:spPr>
        <p:txBody>
          <a:bodyPr wrap="square" rtlCol="0">
            <a:spAutoFit/>
          </a:bodyPr>
          <a:lstStyle/>
          <a:p>
            <a:pPr marL="342900" indent="-342900">
              <a:buClr>
                <a:srgbClr val="0070C0"/>
              </a:buClr>
              <a:buFont typeface="Arial" panose="020B0604020202020204" pitchFamily="34" charset="0"/>
              <a:buChar char="•"/>
            </a:pPr>
            <a:r>
              <a:rPr lang="en-AU" sz="2800" u="sng" dirty="0" smtClean="0">
                <a:solidFill>
                  <a:schemeClr val="tx1">
                    <a:lumMod val="65000"/>
                    <a:lumOff val="35000"/>
                  </a:schemeClr>
                </a:solidFill>
                <a:latin typeface="Calibri Light" panose="020F0302020204030204" pitchFamily="34" charset="0"/>
                <a:sym typeface="Wingdings" panose="05000000000000000000" pitchFamily="2" charset="2"/>
              </a:rPr>
              <a:t>Photosynthesis is the process in which plants can make their own food </a:t>
            </a:r>
            <a:r>
              <a:rPr lang="en-AU" sz="2800" dirty="0" smtClean="0">
                <a:solidFill>
                  <a:schemeClr val="tx1">
                    <a:lumMod val="65000"/>
                    <a:lumOff val="35000"/>
                  </a:schemeClr>
                </a:solidFill>
                <a:latin typeface="Calibri Light" panose="020F0302020204030204" pitchFamily="34" charset="0"/>
                <a:sym typeface="Wingdings" panose="05000000000000000000" pitchFamily="2" charset="2"/>
              </a:rPr>
              <a:t>(hence they are called autotrophs)</a:t>
            </a:r>
          </a:p>
          <a:p>
            <a:pPr marL="342900" indent="-342900">
              <a:buClr>
                <a:srgbClr val="0070C0"/>
              </a:buClr>
              <a:buFont typeface="Arial" panose="020B0604020202020204" pitchFamily="34" charset="0"/>
              <a:buChar char="•"/>
            </a:pPr>
            <a:endParaRPr lang="en-AU" sz="1600" dirty="0" smtClean="0">
              <a:solidFill>
                <a:schemeClr val="tx1">
                  <a:lumMod val="65000"/>
                  <a:lumOff val="35000"/>
                </a:schemeClr>
              </a:solidFill>
              <a:latin typeface="Calibri Light" panose="020F0302020204030204" pitchFamily="34" charset="0"/>
              <a:sym typeface="Wingdings" panose="05000000000000000000" pitchFamily="2" charset="2"/>
            </a:endParaRPr>
          </a:p>
          <a:p>
            <a:pPr marL="342900" indent="-342900">
              <a:buClr>
                <a:srgbClr val="0070C0"/>
              </a:buClr>
              <a:buFont typeface="Arial" panose="020B0604020202020204" pitchFamily="34" charset="0"/>
              <a:buChar char="•"/>
            </a:pPr>
            <a:r>
              <a:rPr lang="en-AU" sz="2800" dirty="0" smtClean="0">
                <a:solidFill>
                  <a:schemeClr val="tx1">
                    <a:lumMod val="65000"/>
                    <a:lumOff val="35000"/>
                  </a:schemeClr>
                </a:solidFill>
                <a:latin typeface="Calibri Light" panose="020F0302020204030204" pitchFamily="34" charset="0"/>
                <a:sym typeface="Wingdings" panose="05000000000000000000" pitchFamily="2" charset="2"/>
              </a:rPr>
              <a:t>Plants use energy from the sun to combine the carbon dioxide and water to form </a:t>
            </a:r>
            <a:r>
              <a:rPr lang="en-AU" sz="2800" dirty="0">
                <a:solidFill>
                  <a:schemeClr val="tx1">
                    <a:lumMod val="65000"/>
                    <a:lumOff val="35000"/>
                  </a:schemeClr>
                </a:solidFill>
                <a:latin typeface="Calibri Light" panose="020F0302020204030204" pitchFamily="34" charset="0"/>
                <a:sym typeface="Wingdings" panose="05000000000000000000" pitchFamily="2" charset="2"/>
              </a:rPr>
              <a:t>g</a:t>
            </a:r>
            <a:r>
              <a:rPr lang="en-AU" sz="2800" dirty="0" smtClean="0">
                <a:solidFill>
                  <a:schemeClr val="tx1">
                    <a:lumMod val="65000"/>
                    <a:lumOff val="35000"/>
                  </a:schemeClr>
                </a:solidFill>
                <a:latin typeface="Calibri Light" panose="020F0302020204030204" pitchFamily="34" charset="0"/>
                <a:sym typeface="Wingdings" panose="05000000000000000000" pitchFamily="2" charset="2"/>
              </a:rPr>
              <a:t>lucose (sugar) and oxygen </a:t>
            </a:r>
            <a:endParaRPr lang="en-AU" sz="2800" dirty="0">
              <a:solidFill>
                <a:schemeClr val="tx1">
                  <a:lumMod val="65000"/>
                  <a:lumOff val="35000"/>
                </a:schemeClr>
              </a:solidFill>
              <a:latin typeface="Calibri Light" panose="020F03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709" y="456950"/>
            <a:ext cx="5371125" cy="4773168"/>
          </a:xfrm>
          <a:prstGeom prst="rect">
            <a:avLst/>
          </a:prstGeom>
        </p:spPr>
      </p:pic>
      <p:graphicFrame>
        <p:nvGraphicFramePr>
          <p:cNvPr id="12" name="Diagram 11"/>
          <p:cNvGraphicFramePr/>
          <p:nvPr>
            <p:extLst/>
          </p:nvPr>
        </p:nvGraphicFramePr>
        <p:xfrm>
          <a:off x="1388057" y="5248451"/>
          <a:ext cx="10466129" cy="178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223379" y="5527343"/>
            <a:ext cx="818865" cy="369332"/>
          </a:xfrm>
          <a:prstGeom prst="rect">
            <a:avLst/>
          </a:prstGeom>
          <a:noFill/>
        </p:spPr>
        <p:txBody>
          <a:bodyPr wrap="square" rtlCol="0">
            <a:spAutoFit/>
          </a:bodyPr>
          <a:lstStyle/>
          <a:p>
            <a:r>
              <a:rPr lang="en-AU" dirty="0" smtClean="0"/>
              <a:t>LIGHT</a:t>
            </a:r>
            <a:endParaRPr lang="en-AU" dirty="0"/>
          </a:p>
        </p:txBody>
      </p:sp>
    </p:spTree>
    <p:extLst>
      <p:ext uri="{BB962C8B-B14F-4D97-AF65-F5344CB8AC3E}">
        <p14:creationId xmlns:p14="http://schemas.microsoft.com/office/powerpoint/2010/main" val="319605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091172" cy="4601183"/>
          </a:xfrm>
        </p:spPr>
        <p:txBody>
          <a:bodyPr/>
          <a:lstStyle/>
          <a:p>
            <a:r>
              <a:rPr lang="en-AU" dirty="0" smtClean="0"/>
              <a:t>Photosynthesis</a:t>
            </a:r>
            <a:endParaRPr lang="en-AU" dirty="0"/>
          </a:p>
        </p:txBody>
      </p:sp>
      <p:pic>
        <p:nvPicPr>
          <p:cNvPr id="4" name="Content Placeholder 3"/>
          <p:cNvPicPr>
            <a:picLocks noGrp="1" noChangeAspect="1"/>
          </p:cNvPicPr>
          <p:nvPr>
            <p:ph idx="1"/>
          </p:nvPr>
        </p:nvPicPr>
        <p:blipFill>
          <a:blip r:embed="rId2"/>
          <a:stretch>
            <a:fillRect/>
          </a:stretch>
        </p:blipFill>
        <p:spPr>
          <a:xfrm>
            <a:off x="3767956" y="1263746"/>
            <a:ext cx="7820931" cy="4321364"/>
          </a:xfrm>
          <a:prstGeom prst="rect">
            <a:avLst/>
          </a:prstGeom>
        </p:spPr>
      </p:pic>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3666" y="2209679"/>
            <a:ext cx="2450174" cy="2429498"/>
          </a:xfrm>
          <a:prstGeom prst="rect">
            <a:avLst/>
          </a:prstGeom>
        </p:spPr>
      </p:pic>
    </p:spTree>
    <p:extLst>
      <p:ext uri="{BB962C8B-B14F-4D97-AF65-F5344CB8AC3E}">
        <p14:creationId xmlns:p14="http://schemas.microsoft.com/office/powerpoint/2010/main" val="231403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Chains</a:t>
            </a:r>
            <a:endParaRPr lang="en-AU" dirty="0"/>
          </a:p>
        </p:txBody>
      </p:sp>
      <p:sp>
        <p:nvSpPr>
          <p:cNvPr id="4" name="Content Placeholder 4"/>
          <p:cNvSpPr txBox="1">
            <a:spLocks/>
          </p:cNvSpPr>
          <p:nvPr/>
        </p:nvSpPr>
        <p:spPr>
          <a:xfrm>
            <a:off x="3774738" y="857844"/>
            <a:ext cx="7950572" cy="513316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AU" sz="2800" dirty="0" smtClean="0">
                <a:latin typeface="Calibri Light" panose="020F0302020204030204" pitchFamily="34" charset="0"/>
                <a:cs typeface="Calibri Light" panose="020F0302020204030204" pitchFamily="34" charset="0"/>
              </a:rPr>
              <a:t>Identify any mistakes in the following food chains:</a:t>
            </a:r>
          </a:p>
          <a:p>
            <a:endParaRPr lang="en-AU" sz="2800" dirty="0" smtClean="0">
              <a:latin typeface="Calibri Light" panose="020F0302020204030204" pitchFamily="34" charset="0"/>
              <a:cs typeface="Calibri Light" panose="020F0302020204030204" pitchFamily="34" charset="0"/>
            </a:endParaRPr>
          </a:p>
          <a:p>
            <a:pPr marL="0" indent="0">
              <a:buFont typeface="Wingdings 2" pitchFamily="18" charset="2"/>
              <a:buNone/>
            </a:pPr>
            <a:r>
              <a:rPr lang="en-AU" sz="2800" dirty="0" smtClean="0">
                <a:latin typeface="Calibri Light" panose="020F0302020204030204" pitchFamily="34" charset="0"/>
                <a:cs typeface="Calibri Light" panose="020F0302020204030204" pitchFamily="34" charset="0"/>
              </a:rPr>
              <a:t>Chain 1            </a:t>
            </a:r>
            <a:r>
              <a:rPr lang="en-AU" sz="3200" dirty="0" smtClean="0">
                <a:solidFill>
                  <a:schemeClr val="accent1"/>
                </a:solidFill>
                <a:latin typeface="Calibri Light" panose="020F0302020204030204" pitchFamily="34" charset="0"/>
                <a:cs typeface="Calibri Light" panose="020F0302020204030204" pitchFamily="34" charset="0"/>
              </a:rPr>
              <a:t>This chain is missing a producer</a:t>
            </a:r>
            <a:endParaRPr lang="en-AU" sz="2800" dirty="0" smtClean="0">
              <a:solidFill>
                <a:schemeClr val="accent1"/>
              </a:solidFill>
              <a:latin typeface="Calibri Light" panose="020F0302020204030204" pitchFamily="34" charset="0"/>
              <a:cs typeface="Calibri Light" panose="020F0302020204030204" pitchFamily="34" charset="0"/>
            </a:endParaRPr>
          </a:p>
          <a:p>
            <a:pPr marL="0" indent="0">
              <a:buFont typeface="Wingdings 2" pitchFamily="18" charset="2"/>
              <a:buNone/>
            </a:pPr>
            <a:r>
              <a:rPr lang="en-AU" sz="2800" dirty="0" smtClean="0">
                <a:latin typeface="Calibri Light" panose="020F0302020204030204" pitchFamily="34" charset="0"/>
                <a:cs typeface="Calibri Light" panose="020F0302020204030204" pitchFamily="34" charset="0"/>
              </a:rPr>
              <a:t>Snail </a:t>
            </a:r>
            <a:r>
              <a:rPr lang="en-AU" sz="2800" dirty="0" smtClean="0">
                <a:latin typeface="Calibri Light" panose="020F0302020204030204" pitchFamily="34" charset="0"/>
                <a:cs typeface="Calibri Light" panose="020F0302020204030204" pitchFamily="34" charset="0"/>
                <a:sym typeface="Wingdings" panose="05000000000000000000" pitchFamily="2" charset="2"/>
              </a:rPr>
              <a:t>bird</a:t>
            </a:r>
          </a:p>
          <a:p>
            <a:pPr marL="0" indent="0">
              <a:buFont typeface="Wingdings 2" pitchFamily="18" charset="2"/>
              <a:buNone/>
            </a:pPr>
            <a:endParaRPr lang="en-AU" sz="2800" dirty="0" smtClean="0">
              <a:latin typeface="Calibri Light" panose="020F0302020204030204" pitchFamily="34" charset="0"/>
              <a:cs typeface="Calibri Light" panose="020F0302020204030204" pitchFamily="34" charset="0"/>
              <a:sym typeface="Wingdings" panose="05000000000000000000" pitchFamily="2" charset="2"/>
            </a:endParaRPr>
          </a:p>
          <a:p>
            <a:pPr marL="0" indent="0">
              <a:buFont typeface="Wingdings 2" pitchFamily="18" charset="2"/>
              <a:buNone/>
            </a:pPr>
            <a:r>
              <a:rPr lang="en-AU" sz="2800" dirty="0" smtClean="0">
                <a:latin typeface="Calibri Light" panose="020F0302020204030204" pitchFamily="34" charset="0"/>
                <a:cs typeface="Calibri Light" panose="020F0302020204030204" pitchFamily="34" charset="0"/>
                <a:sym typeface="Wingdings" panose="05000000000000000000" pitchFamily="2" charset="2"/>
              </a:rPr>
              <a:t>Chain 2            </a:t>
            </a:r>
            <a:r>
              <a:rPr lang="en-AU" sz="3200" dirty="0" smtClean="0">
                <a:solidFill>
                  <a:schemeClr val="accent1"/>
                </a:solidFill>
                <a:latin typeface="Calibri Light" panose="020F0302020204030204" pitchFamily="34" charset="0"/>
                <a:cs typeface="Calibri Light" panose="020F0302020204030204" pitchFamily="34" charset="0"/>
                <a:sym typeface="Wingdings" panose="05000000000000000000" pitchFamily="2" charset="2"/>
              </a:rPr>
              <a:t>This chain is correct</a:t>
            </a:r>
            <a:endParaRPr lang="en-AU" sz="2800" dirty="0" smtClean="0">
              <a:solidFill>
                <a:schemeClr val="accent1"/>
              </a:solidFill>
              <a:latin typeface="Calibri Light" panose="020F0302020204030204" pitchFamily="34" charset="0"/>
              <a:cs typeface="Calibri Light" panose="020F0302020204030204" pitchFamily="34" charset="0"/>
              <a:sym typeface="Wingdings" panose="05000000000000000000" pitchFamily="2" charset="2"/>
            </a:endParaRPr>
          </a:p>
          <a:p>
            <a:pPr marL="0" indent="0">
              <a:buFont typeface="Wingdings 2" pitchFamily="18" charset="2"/>
              <a:buNone/>
            </a:pPr>
            <a:r>
              <a:rPr lang="en-AU" sz="2800" dirty="0" smtClean="0">
                <a:latin typeface="Calibri Light" panose="020F0302020204030204" pitchFamily="34" charset="0"/>
                <a:cs typeface="Calibri Light" panose="020F0302020204030204" pitchFamily="34" charset="0"/>
                <a:sym typeface="Wingdings" panose="05000000000000000000" pitchFamily="2" charset="2"/>
              </a:rPr>
              <a:t>Lettuce caterpillar  magpie</a:t>
            </a:r>
          </a:p>
          <a:p>
            <a:pPr marL="0" indent="0">
              <a:buFont typeface="Wingdings 2" pitchFamily="18" charset="2"/>
              <a:buNone/>
            </a:pPr>
            <a:endParaRPr lang="en-AU" sz="2800" dirty="0" smtClean="0">
              <a:latin typeface="Calibri Light" panose="020F0302020204030204" pitchFamily="34" charset="0"/>
              <a:cs typeface="Calibri Light" panose="020F0302020204030204" pitchFamily="34" charset="0"/>
              <a:sym typeface="Wingdings" panose="05000000000000000000" pitchFamily="2" charset="2"/>
            </a:endParaRPr>
          </a:p>
          <a:p>
            <a:pPr marL="0" indent="0">
              <a:buFont typeface="Wingdings 2" pitchFamily="18" charset="2"/>
              <a:buNone/>
            </a:pPr>
            <a:r>
              <a:rPr lang="en-AU" sz="2800" dirty="0" smtClean="0">
                <a:latin typeface="Calibri Light" panose="020F0302020204030204" pitchFamily="34" charset="0"/>
                <a:cs typeface="Calibri Light" panose="020F0302020204030204" pitchFamily="34" charset="0"/>
                <a:sym typeface="Wingdings" panose="05000000000000000000" pitchFamily="2" charset="2"/>
              </a:rPr>
              <a:t>Chain 3          </a:t>
            </a:r>
            <a:r>
              <a:rPr lang="en-AU" sz="3200" dirty="0" smtClean="0">
                <a:solidFill>
                  <a:schemeClr val="accent1"/>
                </a:solidFill>
                <a:latin typeface="Calibri Light" panose="020F0302020204030204" pitchFamily="34" charset="0"/>
                <a:cs typeface="Calibri Light" panose="020F0302020204030204" pitchFamily="34" charset="0"/>
                <a:sym typeface="Wingdings" panose="05000000000000000000" pitchFamily="2" charset="2"/>
              </a:rPr>
              <a:t>The arrow is the wrong way</a:t>
            </a:r>
            <a:endParaRPr lang="en-AU" sz="2800" dirty="0" smtClean="0">
              <a:solidFill>
                <a:schemeClr val="accent1"/>
              </a:solidFill>
              <a:latin typeface="Calibri Light" panose="020F0302020204030204" pitchFamily="34" charset="0"/>
              <a:cs typeface="Calibri Light" panose="020F0302020204030204" pitchFamily="34" charset="0"/>
              <a:sym typeface="Wingdings" panose="05000000000000000000" pitchFamily="2" charset="2"/>
            </a:endParaRPr>
          </a:p>
          <a:p>
            <a:pPr marL="0" indent="0">
              <a:buFont typeface="Wingdings 2" pitchFamily="18" charset="2"/>
              <a:buNone/>
            </a:pPr>
            <a:r>
              <a:rPr lang="en-AU" sz="2800" dirty="0" smtClean="0">
                <a:latin typeface="Calibri Light" panose="020F0302020204030204" pitchFamily="34" charset="0"/>
                <a:cs typeface="Calibri Light" panose="020F0302020204030204" pitchFamily="34" charset="0"/>
                <a:sym typeface="Wingdings" panose="05000000000000000000" pitchFamily="2" charset="2"/>
              </a:rPr>
              <a:t>Human  apple</a:t>
            </a:r>
            <a:endParaRPr lang="en-AU"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840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Antarctic food chain</a:t>
            </a:r>
            <a:endParaRPr lang="en-AU" dirty="0"/>
          </a:p>
        </p:txBody>
      </p:sp>
    </p:spTree>
    <p:controls>
      <mc:AlternateContent xmlns:mc="http://schemas.openxmlformats.org/markup-compatibility/2006">
        <mc:Choice xmlns:v="urn:schemas-microsoft-com:vml" Requires="v">
          <p:control spid="1036" name="ShockwaveFlash1" r:id="rId2" imgW="8699400" imgH="5308560"/>
        </mc:Choice>
        <mc:Fallback>
          <p:control name="ShockwaveFlash1" r:id="rId2" imgW="8699400" imgH="5308560">
            <p:pic>
              <p:nvPicPr>
                <p:cNvPr id="4" name="ShockwaveFlash1"/>
                <p:cNvPicPr preferRelativeResize="0">
                  <a:picLocks noChangeArrowheads="1" noChangeShapeType="1"/>
                </p:cNvPicPr>
                <p:nvPr/>
              </p:nvPicPr>
              <p:blipFill>
                <a:blip r:embed="rId4"/>
                <a:srcRect/>
                <a:stretch>
                  <a:fillRect/>
                </a:stretch>
              </p:blipFill>
              <p:spPr bwMode="auto">
                <a:xfrm>
                  <a:off x="3492500" y="770128"/>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27522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Draw the following food chains into your workbook</a:t>
            </a:r>
            <a:endParaRPr lang="en-AU" dirty="0"/>
          </a:p>
        </p:txBody>
      </p:sp>
      <p:pic>
        <p:nvPicPr>
          <p:cNvPr id="4" name="Content Placeholder 3">
            <a:hlinkClick r:id="rId2"/>
          </p:cNvPr>
          <p:cNvPicPr>
            <a:picLocks noGrp="1" noChangeAspect="1"/>
          </p:cNvPicPr>
          <p:nvPr>
            <p:ph idx="1"/>
          </p:nvPr>
        </p:nvPicPr>
        <p:blipFill>
          <a:blip r:embed="rId3"/>
          <a:stretch>
            <a:fillRect/>
          </a:stretch>
        </p:blipFill>
        <p:spPr>
          <a:xfrm>
            <a:off x="3868738" y="1205693"/>
            <a:ext cx="7315200" cy="4437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515227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65</TotalTime>
  <Words>1085</Words>
  <Application>Microsoft Office PowerPoint</Application>
  <PresentationFormat>Widescreen</PresentationFormat>
  <Paragraphs>205</Paragraphs>
  <Slides>34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Corbel</vt:lpstr>
      <vt:lpstr>Wingdings</vt:lpstr>
      <vt:lpstr>Wingdings 2</vt:lpstr>
      <vt:lpstr>Wingdings 3</vt:lpstr>
      <vt:lpstr>Frame</vt:lpstr>
      <vt:lpstr>Food Chains and  Food Webs</vt:lpstr>
      <vt:lpstr>Can you see a food chain in this habitat </vt:lpstr>
      <vt:lpstr>Food Chains</vt:lpstr>
      <vt:lpstr>Producers</vt:lpstr>
      <vt:lpstr>Photosynthesis</vt:lpstr>
      <vt:lpstr>Photosynthesis</vt:lpstr>
      <vt:lpstr>Food Chains</vt:lpstr>
      <vt:lpstr>An Antarctic food chain</vt:lpstr>
      <vt:lpstr>Draw the following food chains into your workbook</vt:lpstr>
      <vt:lpstr>Feeding types</vt:lpstr>
      <vt:lpstr>Producer or Consumer</vt:lpstr>
      <vt:lpstr>Draw the following table in your book</vt:lpstr>
      <vt:lpstr>Producer or Consumer</vt:lpstr>
      <vt:lpstr>Consumers</vt:lpstr>
      <vt:lpstr>PowerPoint Presentation</vt:lpstr>
      <vt:lpstr>PowerPoint Presentation</vt:lpstr>
      <vt:lpstr>PowerPoint Presentation</vt:lpstr>
      <vt:lpstr>PowerPoint Presentation</vt:lpstr>
      <vt:lpstr>Decomposers</vt:lpstr>
      <vt:lpstr>Feeding Types</vt:lpstr>
      <vt:lpstr>Ranking Consumers</vt:lpstr>
      <vt:lpstr>Primary, Secondary or Tertiary</vt:lpstr>
      <vt:lpstr>Food chains</vt:lpstr>
      <vt:lpstr>Food chains</vt:lpstr>
      <vt:lpstr>Food chains</vt:lpstr>
      <vt:lpstr>What do consumers eat?</vt:lpstr>
      <vt:lpstr>Food webs</vt:lpstr>
      <vt:lpstr>PowerPoint Presentation</vt:lpstr>
      <vt:lpstr>Build a food web</vt:lpstr>
      <vt:lpstr>Food Web Cut and Paste Activity</vt:lpstr>
      <vt:lpstr>Changes in food webs</vt:lpstr>
      <vt:lpstr>Food webs</vt:lpstr>
      <vt:lpstr>Food webs</vt:lpstr>
      <vt:lpstr>Activity</vt:lpstr>
    </vt:vector>
  </TitlesOfParts>
  <Company>St Monica's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Chains and  Food Webs</dc:title>
  <dc:creator>R.Zammit</dc:creator>
  <cp:lastModifiedBy>R.Zammit</cp:lastModifiedBy>
  <cp:revision>14</cp:revision>
  <cp:lastPrinted>2017-05-09T01:21:03Z</cp:lastPrinted>
  <dcterms:created xsi:type="dcterms:W3CDTF">2017-05-09T00:33:07Z</dcterms:created>
  <dcterms:modified xsi:type="dcterms:W3CDTF">2017-05-09T01:52:19Z</dcterms:modified>
</cp:coreProperties>
</file>