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59" r:id="rId5"/>
    <p:sldId id="262" r:id="rId6"/>
    <p:sldId id="261" r:id="rId7"/>
    <p:sldId id="258" r:id="rId8"/>
    <p:sldId id="263" r:id="rId9"/>
    <p:sldId id="265" r:id="rId10"/>
    <p:sldId id="264" r:id="rId11"/>
    <p:sldId id="266" r:id="rId12"/>
    <p:sldId id="257" r:id="rId13"/>
    <p:sldId id="267" r:id="rId14"/>
    <p:sldId id="260" r:id="rId15"/>
    <p:sldId id="270" r:id="rId16"/>
    <p:sldId id="269" r:id="rId17"/>
    <p:sldId id="271" r:id="rId18"/>
    <p:sldId id="268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85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454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760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82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174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360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35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4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68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42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7743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09A98-7261-4D44-BB28-C644E1484781}" type="datetimeFigureOut">
              <a:rPr lang="en-AU" smtClean="0"/>
              <a:t>3/08/2015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85E14D72-3977-4830-8230-96EB4014BD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615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" y="1298448"/>
            <a:ext cx="8757634" cy="3255264"/>
          </a:xfrm>
        </p:spPr>
        <p:txBody>
          <a:bodyPr>
            <a:normAutofit/>
          </a:bodyPr>
          <a:lstStyle/>
          <a:p>
            <a:pPr algn="ctr"/>
            <a:r>
              <a:rPr lang="en-AU" sz="11500" dirty="0" smtClean="0"/>
              <a:t>Classification of Animals</a:t>
            </a:r>
            <a:endParaRPr lang="en-AU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863429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AU" sz="3200" dirty="0" smtClean="0"/>
              <a:t>Chapter 6.3 page 217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526073" y="850007"/>
            <a:ext cx="26659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Girls Have Many Secrets" pitchFamily="2" charset="0"/>
              </a:rPr>
              <a:t>Kingdom</a:t>
            </a:r>
          </a:p>
          <a:p>
            <a:pPr algn="ctr"/>
            <a:r>
              <a:rPr lang="en-AU" sz="4800" dirty="0" smtClean="0">
                <a:solidFill>
                  <a:srgbClr val="00B0F0"/>
                </a:solidFill>
                <a:latin typeface="Girls Have Many Secrets" pitchFamily="2" charset="0"/>
              </a:rPr>
              <a:t>Phylum</a:t>
            </a:r>
          </a:p>
          <a:p>
            <a:pPr algn="ctr"/>
            <a:r>
              <a:rPr lang="en-AU" sz="4800" dirty="0" smtClean="0">
                <a:solidFill>
                  <a:srgbClr val="00B0F0"/>
                </a:solidFill>
                <a:latin typeface="Girls Have Many Secrets" pitchFamily="2" charset="0"/>
              </a:rPr>
              <a:t>Class</a:t>
            </a:r>
          </a:p>
          <a:p>
            <a:pPr algn="ctr"/>
            <a:r>
              <a:rPr lang="en-AU" sz="4800" dirty="0" smtClean="0">
                <a:latin typeface="Girls Have Many Secrets" pitchFamily="2" charset="0"/>
              </a:rPr>
              <a:t>Order</a:t>
            </a:r>
          </a:p>
          <a:p>
            <a:pPr algn="ctr"/>
            <a:r>
              <a:rPr lang="en-AU" sz="4800" dirty="0" smtClean="0">
                <a:latin typeface="Girls Have Many Secrets" pitchFamily="2" charset="0"/>
              </a:rPr>
              <a:t>Family </a:t>
            </a:r>
          </a:p>
          <a:p>
            <a:pPr algn="ctr"/>
            <a:r>
              <a:rPr lang="en-AU" sz="4800" dirty="0" smtClean="0">
                <a:latin typeface="Girls Have Many Secrets" pitchFamily="2" charset="0"/>
              </a:rPr>
              <a:t>Genus</a:t>
            </a:r>
          </a:p>
          <a:p>
            <a:pPr algn="ctr"/>
            <a:r>
              <a:rPr lang="en-AU" sz="4800" dirty="0" smtClean="0">
                <a:latin typeface="Girls Have Many Secrets" pitchFamily="2" charset="0"/>
              </a:rPr>
              <a:t>Species</a:t>
            </a:r>
            <a:endParaRPr lang="en-AU" sz="4800" dirty="0">
              <a:latin typeface="Girls Have Many Secre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1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b="1" dirty="0" err="1"/>
              <a:t>Platyhelminths</a:t>
            </a:r>
            <a:r>
              <a:rPr lang="en-AU" sz="2800" b="1" dirty="0"/>
              <a:t> </a:t>
            </a:r>
            <a:r>
              <a:rPr lang="en-AU" sz="2800" dirty="0"/>
              <a:t>also have worm as part of their</a:t>
            </a:r>
          </a:p>
          <a:p>
            <a:r>
              <a:rPr lang="en-AU" sz="2800" dirty="0"/>
              <a:t>common name—they are </a:t>
            </a:r>
            <a:r>
              <a:rPr lang="en-AU" sz="2800" b="1" dirty="0"/>
              <a:t>flat worms</a:t>
            </a:r>
            <a:r>
              <a:rPr lang="en-AU" sz="2800" dirty="0"/>
              <a:t>. </a:t>
            </a:r>
            <a:endParaRPr lang="en-AU" sz="2800" dirty="0" smtClean="0"/>
          </a:p>
          <a:p>
            <a:r>
              <a:rPr lang="en-AU" sz="2800" dirty="0" smtClean="0"/>
              <a:t>They </a:t>
            </a:r>
            <a:r>
              <a:rPr lang="en-AU" sz="2800" dirty="0"/>
              <a:t>have </a:t>
            </a:r>
            <a:r>
              <a:rPr lang="en-AU" sz="2800" u="sng" dirty="0" smtClean="0"/>
              <a:t>bilateral symmetry</a:t>
            </a:r>
            <a:r>
              <a:rPr lang="en-AU" sz="2800" dirty="0" smtClean="0"/>
              <a:t> </a:t>
            </a:r>
            <a:r>
              <a:rPr lang="en-AU" sz="2800" dirty="0"/>
              <a:t>with the </a:t>
            </a:r>
            <a:r>
              <a:rPr lang="en-AU" sz="2800" u="sng" dirty="0"/>
              <a:t>body flattened top to bottom </a:t>
            </a:r>
            <a:endParaRPr lang="en-AU" sz="2800" dirty="0"/>
          </a:p>
          <a:p>
            <a:r>
              <a:rPr lang="en-AU" sz="2800" dirty="0" smtClean="0"/>
              <a:t>They </a:t>
            </a:r>
            <a:r>
              <a:rPr lang="en-AU" sz="2800" dirty="0"/>
              <a:t>live in water or very moist </a:t>
            </a:r>
            <a:r>
              <a:rPr lang="en-AU" sz="2800" dirty="0" smtClean="0"/>
              <a:t>places</a:t>
            </a:r>
          </a:p>
          <a:p>
            <a:r>
              <a:rPr lang="en-AU" sz="2800" dirty="0"/>
              <a:t>There are over 12 000 species </a:t>
            </a:r>
            <a:r>
              <a:rPr lang="en-AU" sz="2800" dirty="0" smtClean="0"/>
              <a:t>of </a:t>
            </a:r>
            <a:r>
              <a:rPr lang="en-AU" sz="2800" dirty="0" err="1" smtClean="0"/>
              <a:t>platyhelminths</a:t>
            </a:r>
            <a:r>
              <a:rPr lang="en-AU" sz="2800" dirty="0"/>
              <a:t>. </a:t>
            </a:r>
            <a:endParaRPr lang="en-AU" sz="2800" dirty="0" smtClean="0"/>
          </a:p>
          <a:p>
            <a:r>
              <a:rPr lang="en-AU" sz="2800" dirty="0" smtClean="0"/>
              <a:t>Some </a:t>
            </a:r>
            <a:r>
              <a:rPr lang="en-AU" sz="2800" dirty="0"/>
              <a:t>are scavengers, </a:t>
            </a:r>
            <a:r>
              <a:rPr lang="en-AU" sz="2800" dirty="0" smtClean="0"/>
              <a:t>cleaning up </a:t>
            </a:r>
            <a:r>
              <a:rPr lang="en-AU" sz="2800" dirty="0"/>
              <a:t>the wastes in the oceans and </a:t>
            </a:r>
            <a:r>
              <a:rPr lang="en-AU" sz="2800" dirty="0" smtClean="0"/>
              <a:t>waterways, some </a:t>
            </a:r>
            <a:r>
              <a:rPr lang="en-AU" sz="2800" dirty="0"/>
              <a:t>eat microscopic animals, but many </a:t>
            </a:r>
            <a:r>
              <a:rPr lang="en-AU" sz="2800" dirty="0" smtClean="0"/>
              <a:t>are </a:t>
            </a:r>
            <a:r>
              <a:rPr lang="en-AU" sz="2800" u="sng" dirty="0" smtClean="0"/>
              <a:t>parasites</a:t>
            </a:r>
            <a:r>
              <a:rPr lang="en-AU" sz="2800" dirty="0"/>
              <a:t>.</a:t>
            </a:r>
            <a:endParaRPr lang="en-AU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172013"/>
            <a:ext cx="3272631" cy="45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b="1" dirty="0"/>
              <a:t>Molluscs </a:t>
            </a:r>
            <a:r>
              <a:rPr lang="en-AU" sz="2800" dirty="0"/>
              <a:t>are members of the second largest phylum </a:t>
            </a:r>
            <a:r>
              <a:rPr lang="en-AU" sz="2800" dirty="0" smtClean="0"/>
              <a:t>in the </a:t>
            </a:r>
            <a:r>
              <a:rPr lang="en-AU" sz="2800" dirty="0"/>
              <a:t>animal kingdom. </a:t>
            </a:r>
            <a:endParaRPr lang="en-AU" sz="2800" dirty="0" smtClean="0"/>
          </a:p>
          <a:p>
            <a:r>
              <a:rPr lang="en-AU" sz="2800" dirty="0" smtClean="0"/>
              <a:t>All </a:t>
            </a:r>
            <a:r>
              <a:rPr lang="en-AU" sz="2800" dirty="0"/>
              <a:t>of them live in water or in </a:t>
            </a:r>
            <a:r>
              <a:rPr lang="en-AU" sz="2800" dirty="0" smtClean="0"/>
              <a:t>very moist </a:t>
            </a:r>
            <a:r>
              <a:rPr lang="en-AU" sz="2800" dirty="0"/>
              <a:t>places. </a:t>
            </a:r>
            <a:endParaRPr lang="en-AU" sz="2800" dirty="0" smtClean="0"/>
          </a:p>
          <a:p>
            <a:r>
              <a:rPr lang="en-AU" sz="2800" dirty="0" smtClean="0"/>
              <a:t>Snails</a:t>
            </a:r>
            <a:r>
              <a:rPr lang="en-AU" sz="2800" dirty="0"/>
              <a:t>, slugs and oysters belong to </a:t>
            </a:r>
            <a:r>
              <a:rPr lang="en-AU" sz="2800" dirty="0" smtClean="0"/>
              <a:t>this group</a:t>
            </a:r>
            <a:r>
              <a:rPr lang="en-AU" sz="2800" dirty="0"/>
              <a:t>. </a:t>
            </a:r>
            <a:endParaRPr lang="en-AU" sz="2800" dirty="0" smtClean="0"/>
          </a:p>
          <a:p>
            <a:r>
              <a:rPr lang="en-AU" sz="2800" dirty="0" smtClean="0"/>
              <a:t>They </a:t>
            </a:r>
            <a:r>
              <a:rPr lang="en-AU" sz="2800" dirty="0"/>
              <a:t>come in a wide variety of shapes and </a:t>
            </a:r>
            <a:r>
              <a:rPr lang="en-AU" sz="2800" dirty="0" smtClean="0"/>
              <a:t>sizes, but </a:t>
            </a:r>
            <a:r>
              <a:rPr lang="en-AU" sz="2800" dirty="0"/>
              <a:t>all have </a:t>
            </a:r>
            <a:r>
              <a:rPr lang="en-AU" sz="2800" u="sng" dirty="0"/>
              <a:t>bilateral symmetry</a:t>
            </a:r>
            <a:r>
              <a:rPr lang="en-AU" sz="2800" dirty="0" smtClean="0"/>
              <a:t>,</a:t>
            </a:r>
          </a:p>
          <a:p>
            <a:r>
              <a:rPr lang="en-AU" sz="2800" dirty="0" smtClean="0"/>
              <a:t> </a:t>
            </a:r>
            <a:r>
              <a:rPr lang="en-AU" sz="2800" dirty="0"/>
              <a:t>have </a:t>
            </a:r>
            <a:r>
              <a:rPr lang="en-AU" sz="2800" u="sng" dirty="0"/>
              <a:t>well </a:t>
            </a:r>
            <a:r>
              <a:rPr lang="en-AU" sz="2800" u="sng" dirty="0" smtClean="0"/>
              <a:t>developed internal </a:t>
            </a:r>
            <a:r>
              <a:rPr lang="en-AU" sz="2800" u="sng" dirty="0"/>
              <a:t>organs</a:t>
            </a:r>
            <a:r>
              <a:rPr lang="en-AU" sz="2800" dirty="0"/>
              <a:t>, </a:t>
            </a:r>
            <a:endParaRPr lang="en-AU" sz="2800" dirty="0" smtClean="0"/>
          </a:p>
          <a:p>
            <a:r>
              <a:rPr lang="en-AU" sz="2800" dirty="0" smtClean="0"/>
              <a:t>and </a:t>
            </a:r>
            <a:r>
              <a:rPr lang="en-AU" sz="2800" dirty="0"/>
              <a:t>have a </a:t>
            </a:r>
            <a:r>
              <a:rPr lang="en-AU" sz="2800" u="sng" dirty="0"/>
              <a:t>muscular foot </a:t>
            </a:r>
            <a:r>
              <a:rPr lang="en-AU" sz="2800" dirty="0"/>
              <a:t>which </a:t>
            </a:r>
            <a:r>
              <a:rPr lang="en-AU" sz="2800" dirty="0" smtClean="0"/>
              <a:t>they can </a:t>
            </a:r>
            <a:r>
              <a:rPr lang="en-AU" sz="2800" dirty="0"/>
              <a:t>use to move along. </a:t>
            </a:r>
            <a:endParaRPr lang="en-AU" sz="2800" dirty="0" smtClean="0"/>
          </a:p>
          <a:p>
            <a:r>
              <a:rPr lang="en-AU" sz="2800" dirty="0" smtClean="0"/>
              <a:t>Some </a:t>
            </a:r>
            <a:r>
              <a:rPr lang="en-AU" sz="2800" dirty="0"/>
              <a:t>molluscs have a shell </a:t>
            </a:r>
            <a:r>
              <a:rPr lang="en-AU" sz="2800" dirty="0" smtClean="0"/>
              <a:t>for protection.</a:t>
            </a: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5" y="1295601"/>
            <a:ext cx="32289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5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800" b="1" dirty="0"/>
              <a:t>Arthropods </a:t>
            </a:r>
            <a:r>
              <a:rPr lang="en-AU" sz="2800" dirty="0"/>
              <a:t>are found everywhere—on land, in the </a:t>
            </a:r>
            <a:r>
              <a:rPr lang="en-AU" sz="2800" dirty="0" smtClean="0"/>
              <a:t>air and </a:t>
            </a:r>
            <a:r>
              <a:rPr lang="en-AU" sz="2800" dirty="0"/>
              <a:t>in water. </a:t>
            </a:r>
            <a:endParaRPr lang="en-AU" sz="2800" dirty="0" smtClean="0"/>
          </a:p>
          <a:p>
            <a:r>
              <a:rPr lang="en-AU" sz="2800" dirty="0" smtClean="0"/>
              <a:t>They </a:t>
            </a:r>
            <a:r>
              <a:rPr lang="en-AU" sz="2800" dirty="0"/>
              <a:t>are the largest animal phylum, </a:t>
            </a:r>
            <a:r>
              <a:rPr lang="en-AU" sz="2800" dirty="0" smtClean="0"/>
              <a:t>with over </a:t>
            </a:r>
            <a:r>
              <a:rPr lang="en-AU" sz="2800" dirty="0"/>
              <a:t>one million species described. </a:t>
            </a:r>
            <a:endParaRPr lang="en-AU" sz="2800" dirty="0" smtClean="0"/>
          </a:p>
          <a:p>
            <a:r>
              <a:rPr lang="en-AU" sz="2800" dirty="0" smtClean="0"/>
              <a:t>Arthropods </a:t>
            </a:r>
            <a:r>
              <a:rPr lang="en-AU" sz="2800" dirty="0"/>
              <a:t>are </a:t>
            </a:r>
            <a:r>
              <a:rPr lang="en-AU" sz="2800" dirty="0" smtClean="0"/>
              <a:t>able to </a:t>
            </a:r>
            <a:r>
              <a:rPr lang="en-AU" sz="2800" dirty="0"/>
              <a:t>survive on dry land because they have a </a:t>
            </a:r>
            <a:r>
              <a:rPr lang="en-AU" sz="2800" dirty="0" smtClean="0"/>
              <a:t>waterproof </a:t>
            </a:r>
            <a:r>
              <a:rPr lang="en-AU" sz="2800" u="sng" dirty="0" smtClean="0"/>
              <a:t>exoskeleton</a:t>
            </a:r>
            <a:endParaRPr lang="en-AU" sz="2800" dirty="0"/>
          </a:p>
          <a:p>
            <a:r>
              <a:rPr lang="en-AU" sz="2800" dirty="0" smtClean="0"/>
              <a:t>The </a:t>
            </a:r>
            <a:r>
              <a:rPr lang="en-AU" sz="2800" dirty="0"/>
              <a:t>skeleton does not bend, so the limbs of </a:t>
            </a:r>
            <a:r>
              <a:rPr lang="en-AU" sz="2800" dirty="0" smtClean="0"/>
              <a:t>arthropods (legs </a:t>
            </a:r>
            <a:r>
              <a:rPr lang="en-AU" sz="2800" dirty="0"/>
              <a:t>and antennae) are </a:t>
            </a:r>
            <a:r>
              <a:rPr lang="en-AU" sz="2800" u="sng" dirty="0"/>
              <a:t>jointed</a:t>
            </a:r>
            <a:r>
              <a:rPr lang="en-AU" sz="2800" dirty="0"/>
              <a:t> to allow the animals </a:t>
            </a:r>
            <a:r>
              <a:rPr lang="en-AU" sz="2800" dirty="0" smtClean="0"/>
              <a:t>to move</a:t>
            </a:r>
            <a:r>
              <a:rPr lang="en-AU" sz="2800" dirty="0"/>
              <a:t>. </a:t>
            </a:r>
            <a:endParaRPr lang="en-AU" sz="2800" dirty="0" smtClean="0"/>
          </a:p>
          <a:p>
            <a:r>
              <a:rPr lang="en-AU" sz="2800" dirty="0" smtClean="0"/>
              <a:t>Inside</a:t>
            </a:r>
            <a:r>
              <a:rPr lang="en-AU" sz="2800" dirty="0"/>
              <a:t>, the </a:t>
            </a:r>
            <a:r>
              <a:rPr lang="en-AU" sz="2800" u="sng" dirty="0"/>
              <a:t>body is divided into segments</a:t>
            </a:r>
            <a:r>
              <a:rPr lang="en-AU" sz="2800" dirty="0"/>
              <a:t>. </a:t>
            </a:r>
            <a:r>
              <a:rPr lang="en-AU" sz="2800" dirty="0" smtClean="0"/>
              <a:t>These are </a:t>
            </a:r>
            <a:r>
              <a:rPr lang="en-AU" sz="2800" dirty="0"/>
              <a:t>sometimes visible as lines across the exoskeleton</a:t>
            </a:r>
            <a:r>
              <a:rPr lang="en-AU" sz="2800" dirty="0" smtClean="0"/>
              <a:t>.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6" y="1182962"/>
            <a:ext cx="3223265" cy="44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400" dirty="0" smtClean="0"/>
              <a:t>Other examples of Arthropods include:</a:t>
            </a:r>
            <a:endParaRPr lang="en-AU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716" y="389112"/>
            <a:ext cx="2535643" cy="2927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716" y="3706804"/>
            <a:ext cx="2535643" cy="2518961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977" y="450275"/>
            <a:ext cx="2749491" cy="2804849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978" y="3618183"/>
            <a:ext cx="2749491" cy="2607582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3302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89096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10700" dirty="0" smtClean="0"/>
              <a:t>Vertebrates</a:t>
            </a:r>
            <a:endParaRPr lang="en-A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67441" y="1952803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AU" sz="3600" dirty="0" smtClean="0"/>
              <a:t>Animals with a backbone </a:t>
            </a:r>
            <a:endParaRPr lang="en-AU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482" y="2622505"/>
            <a:ext cx="5156416" cy="3259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7031" y="940155"/>
            <a:ext cx="29449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00B0F0"/>
                </a:solidFill>
                <a:latin typeface="Girls Have Many Secrets" pitchFamily="2" charset="0"/>
              </a:rPr>
              <a:t>Fish</a:t>
            </a:r>
          </a:p>
          <a:p>
            <a:pPr algn="ctr"/>
            <a:r>
              <a:rPr lang="en-AU" sz="4000" dirty="0" err="1" smtClean="0">
                <a:solidFill>
                  <a:srgbClr val="00B0F0"/>
                </a:solidFill>
                <a:latin typeface="Girls Have Many Secrets" pitchFamily="2" charset="0"/>
              </a:rPr>
              <a:t>Amphians</a:t>
            </a:r>
            <a:endParaRPr lang="en-AU" sz="4000" dirty="0" smtClean="0">
              <a:solidFill>
                <a:srgbClr val="00B0F0"/>
              </a:solidFill>
              <a:latin typeface="Girls Have Many Secrets" pitchFamily="2" charset="0"/>
            </a:endParaRPr>
          </a:p>
          <a:p>
            <a:pPr algn="ctr"/>
            <a:r>
              <a:rPr lang="en-AU" sz="4000" dirty="0" smtClean="0">
                <a:solidFill>
                  <a:srgbClr val="00B0F0"/>
                </a:solidFill>
                <a:latin typeface="Girls Have Many Secrets" pitchFamily="2" charset="0"/>
              </a:rPr>
              <a:t>Reptiles</a:t>
            </a:r>
          </a:p>
          <a:p>
            <a:pPr algn="ctr"/>
            <a:r>
              <a:rPr lang="en-AU" sz="4000" dirty="0" smtClean="0">
                <a:solidFill>
                  <a:srgbClr val="00B0F0"/>
                </a:solidFill>
                <a:latin typeface="Girls Have Many Secrets" pitchFamily="2" charset="0"/>
              </a:rPr>
              <a:t>Aves</a:t>
            </a:r>
          </a:p>
          <a:p>
            <a:pPr algn="ctr"/>
            <a:r>
              <a:rPr lang="en-AU" sz="4000" dirty="0" smtClean="0">
                <a:solidFill>
                  <a:srgbClr val="00B0F0"/>
                </a:solidFill>
                <a:latin typeface="Girls Have Many Secrets" pitchFamily="2" charset="0"/>
              </a:rPr>
              <a:t>Mammals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 smtClean="0">
                <a:latin typeface="Girls Have Many Secrets" pitchFamily="2" charset="0"/>
              </a:rPr>
              <a:t>Marsupials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 err="1" smtClean="0">
                <a:latin typeface="Girls Have Many Secrets" pitchFamily="2" charset="0"/>
              </a:rPr>
              <a:t>Placentals</a:t>
            </a:r>
            <a:endParaRPr lang="en-AU" sz="4000" dirty="0" smtClean="0">
              <a:latin typeface="Girls Have Many Secrets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 err="1" smtClean="0">
                <a:latin typeface="Girls Have Many Secrets" pitchFamily="2" charset="0"/>
              </a:rPr>
              <a:t>Monotremes</a:t>
            </a:r>
            <a:endParaRPr lang="en-AU" sz="4000" dirty="0" smtClean="0">
              <a:latin typeface="Girls Have Many Secre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30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24" y="321972"/>
            <a:ext cx="10436620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670" y="386367"/>
            <a:ext cx="8763113" cy="633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0"/>
            <a:ext cx="9478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28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30" y="235441"/>
            <a:ext cx="9593422" cy="647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5" y="0"/>
            <a:ext cx="9878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76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Key Terms</a:t>
            </a:r>
            <a:endParaRPr lang="en-AU" sz="4800" dirty="0"/>
          </a:p>
        </p:txBody>
      </p:sp>
      <p:sp>
        <p:nvSpPr>
          <p:cNvPr id="4" name="Cloud 3"/>
          <p:cNvSpPr/>
          <p:nvPr/>
        </p:nvSpPr>
        <p:spPr>
          <a:xfrm>
            <a:off x="3660822" y="983447"/>
            <a:ext cx="3374265" cy="1236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Endothermic</a:t>
            </a:r>
            <a:endParaRPr lang="en-AU" dirty="0"/>
          </a:p>
        </p:txBody>
      </p:sp>
      <p:sp>
        <p:nvSpPr>
          <p:cNvPr id="5" name="Cloud 4"/>
          <p:cNvSpPr/>
          <p:nvPr/>
        </p:nvSpPr>
        <p:spPr>
          <a:xfrm>
            <a:off x="8045004" y="967530"/>
            <a:ext cx="3337774" cy="12682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Ectothermic</a:t>
            </a:r>
            <a:endParaRPr lang="en-AU" dirty="0"/>
          </a:p>
        </p:txBody>
      </p:sp>
      <p:sp>
        <p:nvSpPr>
          <p:cNvPr id="6" name="Cloud 5"/>
          <p:cNvSpPr/>
          <p:nvPr/>
        </p:nvSpPr>
        <p:spPr>
          <a:xfrm>
            <a:off x="8089005" y="3926104"/>
            <a:ext cx="3374265" cy="1236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Exoskeleton</a:t>
            </a:r>
            <a:endParaRPr lang="en-AU" dirty="0"/>
          </a:p>
        </p:txBody>
      </p:sp>
      <p:sp>
        <p:nvSpPr>
          <p:cNvPr id="7" name="Cloud 6"/>
          <p:cNvSpPr/>
          <p:nvPr/>
        </p:nvSpPr>
        <p:spPr>
          <a:xfrm>
            <a:off x="3845954" y="3956354"/>
            <a:ext cx="3374265" cy="1236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Endoskeleton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027331" y="5357983"/>
            <a:ext cx="321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 skeleton </a:t>
            </a:r>
            <a:r>
              <a:rPr lang="en-AU" dirty="0"/>
              <a:t>inside </a:t>
            </a:r>
            <a:r>
              <a:rPr lang="en-AU" dirty="0" smtClean="0"/>
              <a:t>the </a:t>
            </a:r>
            <a:r>
              <a:rPr lang="en-AU" dirty="0"/>
              <a:t>body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2088" y="5357983"/>
            <a:ext cx="3213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 </a:t>
            </a:r>
            <a:r>
              <a:rPr lang="en-AU" dirty="0"/>
              <a:t>skeleton on the outside </a:t>
            </a:r>
            <a:endParaRPr lang="en-AU" dirty="0" smtClean="0"/>
          </a:p>
          <a:p>
            <a:pPr algn="ctr"/>
            <a:r>
              <a:rPr lang="en-AU" dirty="0" smtClean="0"/>
              <a:t>of </a:t>
            </a:r>
            <a:r>
              <a:rPr lang="en-AU" dirty="0"/>
              <a:t>the body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46838" y="2235737"/>
            <a:ext cx="3213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Animals that can generate </a:t>
            </a:r>
            <a:r>
              <a:rPr lang="en-AU" dirty="0"/>
              <a:t>their own heat and are able to control their</a:t>
            </a:r>
          </a:p>
          <a:p>
            <a:pPr algn="ctr"/>
            <a:r>
              <a:rPr lang="en-AU" dirty="0"/>
              <a:t>body temperature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2088" y="2253268"/>
            <a:ext cx="3213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Animals </a:t>
            </a:r>
            <a:r>
              <a:rPr lang="en-AU" dirty="0"/>
              <a:t>whose regulation of body temperature depends on external sources, such as sunlight or a heated rock surface</a:t>
            </a:r>
            <a:r>
              <a:rPr lang="en-AU" dirty="0" smtClean="0"/>
              <a:t>. (cold-blooded)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985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754" y="679666"/>
            <a:ext cx="2621621" cy="37101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98" y="130974"/>
            <a:ext cx="2737529" cy="3732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294" y="4005636"/>
            <a:ext cx="3593205" cy="2685245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/>
              <a:t>Marsupials </a:t>
            </a:r>
            <a:r>
              <a:rPr lang="en-AU" dirty="0" smtClean="0"/>
              <a:t>give birth </a:t>
            </a:r>
            <a:r>
              <a:rPr lang="en-AU" dirty="0"/>
              <a:t>to a tiny undeveloped young that climbs </a:t>
            </a:r>
            <a:r>
              <a:rPr lang="en-AU" dirty="0" smtClean="0"/>
              <a:t>into the </a:t>
            </a:r>
            <a:r>
              <a:rPr lang="en-AU" dirty="0"/>
              <a:t>pouch where it is fed on milk. </a:t>
            </a:r>
            <a:endParaRPr lang="en-AU" dirty="0" smtClean="0"/>
          </a:p>
          <a:p>
            <a:pPr algn="ctr"/>
            <a:r>
              <a:rPr lang="en-AU" dirty="0" smtClean="0"/>
              <a:t>The young </a:t>
            </a:r>
            <a:r>
              <a:rPr lang="en-AU" dirty="0"/>
              <a:t>marsupial grows and </a:t>
            </a:r>
            <a:r>
              <a:rPr lang="en-AU" dirty="0" smtClean="0"/>
              <a:t>completes its </a:t>
            </a:r>
            <a:r>
              <a:rPr lang="en-AU" dirty="0"/>
              <a:t>development </a:t>
            </a:r>
            <a:endParaRPr lang="en-AU" dirty="0" smtClean="0"/>
          </a:p>
          <a:p>
            <a:pPr algn="ctr"/>
            <a:r>
              <a:rPr lang="en-AU" dirty="0" smtClean="0"/>
              <a:t>in </a:t>
            </a:r>
            <a:r>
              <a:rPr lang="en-AU" dirty="0"/>
              <a:t>the pouch</a:t>
            </a:r>
            <a:r>
              <a:rPr lang="en-AU" dirty="0" smtClean="0"/>
              <a:t>.</a:t>
            </a:r>
          </a:p>
          <a:p>
            <a:pPr algn="ctr"/>
            <a:endParaRPr lang="en-AU" sz="1100" dirty="0" smtClean="0"/>
          </a:p>
          <a:p>
            <a:pPr algn="ctr"/>
            <a:r>
              <a:rPr lang="en-AU" dirty="0" err="1" smtClean="0"/>
              <a:t>Eg</a:t>
            </a:r>
            <a:r>
              <a:rPr lang="en-AU" dirty="0" smtClean="0"/>
              <a:t>: wombat, kangaroo, </a:t>
            </a:r>
          </a:p>
          <a:p>
            <a:pPr algn="ctr"/>
            <a:r>
              <a:rPr lang="en-AU" dirty="0" smtClean="0"/>
              <a:t>koala, possum 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4191040" y="679666"/>
            <a:ext cx="3589601" cy="2073499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err="1"/>
              <a:t>Placentals</a:t>
            </a:r>
            <a:r>
              <a:rPr lang="en-AU" b="1" dirty="0"/>
              <a:t> </a:t>
            </a:r>
            <a:r>
              <a:rPr lang="en-AU" dirty="0"/>
              <a:t>are mammals in which the baby </a:t>
            </a:r>
            <a:r>
              <a:rPr lang="en-AU" dirty="0" smtClean="0"/>
              <a:t>is nourished </a:t>
            </a:r>
            <a:r>
              <a:rPr lang="en-AU" dirty="0"/>
              <a:t>inside the mother’s body by a placenta </a:t>
            </a:r>
            <a:r>
              <a:rPr lang="en-AU" dirty="0" smtClean="0"/>
              <a:t>and the </a:t>
            </a:r>
            <a:r>
              <a:rPr lang="en-AU" dirty="0"/>
              <a:t>baby is born at a more </a:t>
            </a:r>
            <a:endParaRPr lang="en-AU" dirty="0" smtClean="0"/>
          </a:p>
          <a:p>
            <a:pPr algn="ctr"/>
            <a:r>
              <a:rPr lang="en-AU" dirty="0" smtClean="0"/>
              <a:t>mature </a:t>
            </a:r>
            <a:r>
              <a:rPr lang="en-AU" dirty="0"/>
              <a:t>stage. </a:t>
            </a:r>
            <a:endParaRPr lang="en-AU" dirty="0" smtClean="0"/>
          </a:p>
          <a:p>
            <a:pPr algn="ctr"/>
            <a:endParaRPr lang="en-AU" dirty="0" smtClean="0"/>
          </a:p>
          <a:p>
            <a:pPr algn="ctr"/>
            <a:r>
              <a:rPr lang="en-AU" dirty="0" err="1" smtClean="0"/>
              <a:t>Eg</a:t>
            </a:r>
            <a:r>
              <a:rPr lang="en-AU" dirty="0" smtClean="0"/>
              <a:t>: human, whale, dog, horse, seal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8744755" y="4627041"/>
            <a:ext cx="2871988" cy="1442434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b="1" dirty="0" err="1" smtClean="0"/>
              <a:t>Monotremes</a:t>
            </a:r>
            <a:r>
              <a:rPr lang="en-AU" dirty="0" smtClean="0"/>
              <a:t> are mammals that </a:t>
            </a:r>
            <a:r>
              <a:rPr lang="en-AU" dirty="0"/>
              <a:t>lay </a:t>
            </a:r>
            <a:r>
              <a:rPr lang="en-AU" dirty="0" smtClean="0"/>
              <a:t>eggs. </a:t>
            </a:r>
          </a:p>
          <a:p>
            <a:pPr algn="ctr"/>
            <a:endParaRPr lang="en-AU" dirty="0" smtClean="0"/>
          </a:p>
          <a:p>
            <a:pPr algn="ctr"/>
            <a:r>
              <a:rPr lang="en-AU" dirty="0" err="1" smtClean="0"/>
              <a:t>Eg</a:t>
            </a:r>
            <a:r>
              <a:rPr lang="en-AU" dirty="0" smtClean="0"/>
              <a:t>: echidna and platypus</a:t>
            </a:r>
            <a:r>
              <a:rPr lang="en-AU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984" y="2986119"/>
            <a:ext cx="2685714" cy="3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8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37" y="1239589"/>
            <a:ext cx="7865672" cy="474908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96404" y="156520"/>
            <a:ext cx="3374265" cy="1236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r</a:t>
            </a:r>
            <a:r>
              <a:rPr lang="en-AU" sz="2800" dirty="0" smtClean="0"/>
              <a:t>adial symmetry</a:t>
            </a:r>
            <a:endParaRPr lang="en-AU" dirty="0"/>
          </a:p>
        </p:txBody>
      </p:sp>
      <p:sp>
        <p:nvSpPr>
          <p:cNvPr id="7" name="Cloud 6"/>
          <p:cNvSpPr/>
          <p:nvPr/>
        </p:nvSpPr>
        <p:spPr>
          <a:xfrm>
            <a:off x="8574010" y="4456089"/>
            <a:ext cx="3374265" cy="123637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/>
              <a:t>b</a:t>
            </a:r>
            <a:r>
              <a:rPr lang="en-AU" sz="2800" dirty="0" smtClean="0"/>
              <a:t>ilateral symmetry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3696237" y="316259"/>
            <a:ext cx="519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Body parts are arranged around a central axis – </a:t>
            </a:r>
          </a:p>
          <a:p>
            <a:r>
              <a:rPr lang="en-AU" dirty="0" smtClean="0"/>
              <a:t>cut in any direction will result in two identical halves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048355" y="5767449"/>
            <a:ext cx="4425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Only one way to cut into two equal parts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18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0153" y="901520"/>
            <a:ext cx="7315200" cy="1411267"/>
          </a:xfrm>
        </p:spPr>
        <p:txBody>
          <a:bodyPr/>
          <a:lstStyle/>
          <a:p>
            <a:pPr algn="ctr"/>
            <a:r>
              <a:rPr lang="en-AU" sz="9600" dirty="0" smtClean="0"/>
              <a:t>Invertebrates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0153" y="2133108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AU" sz="3200" dirty="0" smtClean="0"/>
              <a:t>Animal's that don’t have a back bone</a:t>
            </a:r>
            <a:endParaRPr lang="en-A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955" y="2754015"/>
            <a:ext cx="4940591" cy="3283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8546" y="940155"/>
            <a:ext cx="28934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err="1">
                <a:latin typeface="Girls Have Many Secrets" pitchFamily="2" charset="0"/>
              </a:rPr>
              <a:t>Poriferans</a:t>
            </a:r>
            <a:endParaRPr lang="en-AU" sz="4000" dirty="0" smtClean="0">
              <a:latin typeface="Girls Have Many Secrets" pitchFamily="2" charset="0"/>
            </a:endParaRPr>
          </a:p>
          <a:p>
            <a:pPr algn="ctr"/>
            <a:r>
              <a:rPr lang="en-AU" sz="4000" dirty="0" smtClean="0">
                <a:latin typeface="Girls Have Many Secrets" pitchFamily="2" charset="0"/>
              </a:rPr>
              <a:t>Cnidarians</a:t>
            </a:r>
          </a:p>
          <a:p>
            <a:pPr algn="ctr"/>
            <a:r>
              <a:rPr lang="en-AU" sz="4000" dirty="0" smtClean="0">
                <a:latin typeface="Girls Have Many Secrets" pitchFamily="2" charset="0"/>
              </a:rPr>
              <a:t>Echinoderms</a:t>
            </a:r>
          </a:p>
          <a:p>
            <a:pPr algn="ctr"/>
            <a:r>
              <a:rPr lang="en-AU" sz="4000" dirty="0" smtClean="0">
                <a:latin typeface="Girls Have Many Secrets" pitchFamily="2" charset="0"/>
              </a:rPr>
              <a:t>Annelids</a:t>
            </a:r>
          </a:p>
          <a:p>
            <a:pPr algn="ctr"/>
            <a:r>
              <a:rPr lang="en-AU" sz="4000" dirty="0" smtClean="0">
                <a:latin typeface="Girls Have Many Secrets" pitchFamily="2" charset="0"/>
              </a:rPr>
              <a:t>Nematodes</a:t>
            </a:r>
          </a:p>
          <a:p>
            <a:pPr algn="ctr"/>
            <a:r>
              <a:rPr lang="en-AU" sz="4000" dirty="0" err="1" smtClean="0">
                <a:latin typeface="Girls Have Many Secrets" pitchFamily="2" charset="0"/>
              </a:rPr>
              <a:t>Platyhelminths</a:t>
            </a:r>
            <a:endParaRPr lang="en-AU" sz="4000" dirty="0" smtClean="0">
              <a:latin typeface="Girls Have Many Secrets" pitchFamily="2" charset="0"/>
            </a:endParaRPr>
          </a:p>
          <a:p>
            <a:pPr algn="ctr"/>
            <a:r>
              <a:rPr lang="en-AU" sz="4000" dirty="0" smtClean="0">
                <a:latin typeface="Girls Have Many Secrets" pitchFamily="2" charset="0"/>
              </a:rPr>
              <a:t>Molluscs</a:t>
            </a:r>
          </a:p>
          <a:p>
            <a:pPr algn="ctr"/>
            <a:r>
              <a:rPr lang="en-AU" sz="4000" dirty="0" smtClean="0">
                <a:latin typeface="Girls Have Many Secrets" pitchFamily="2" charset="0"/>
              </a:rPr>
              <a:t>Arthropods</a:t>
            </a:r>
          </a:p>
        </p:txBody>
      </p:sp>
    </p:spTree>
    <p:extLst>
      <p:ext uri="{BB962C8B-B14F-4D97-AF65-F5344CB8AC3E}">
        <p14:creationId xmlns:p14="http://schemas.microsoft.com/office/powerpoint/2010/main" val="20082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200" b="1" dirty="0" err="1"/>
              <a:t>Poriferans</a:t>
            </a:r>
            <a:r>
              <a:rPr lang="en-AU" sz="3200" b="1" dirty="0"/>
              <a:t> </a:t>
            </a:r>
            <a:r>
              <a:rPr lang="en-AU" sz="3200" dirty="0"/>
              <a:t>live in the water and most are found </a:t>
            </a:r>
            <a:r>
              <a:rPr lang="en-AU" sz="3200" dirty="0" smtClean="0"/>
              <a:t>in marine </a:t>
            </a:r>
            <a:r>
              <a:rPr lang="en-AU" sz="3200" dirty="0"/>
              <a:t>environments. </a:t>
            </a:r>
            <a:endParaRPr lang="en-AU" sz="3200" dirty="0" smtClean="0"/>
          </a:p>
          <a:p>
            <a:r>
              <a:rPr lang="en-AU" sz="3200" dirty="0" smtClean="0"/>
              <a:t>They </a:t>
            </a:r>
            <a:r>
              <a:rPr lang="en-AU" sz="3200" dirty="0"/>
              <a:t>are commonly </a:t>
            </a:r>
            <a:r>
              <a:rPr lang="en-AU" sz="3200" dirty="0" smtClean="0"/>
              <a:t>called sponges </a:t>
            </a:r>
            <a:r>
              <a:rPr lang="en-AU" sz="3200" dirty="0"/>
              <a:t>because they are </a:t>
            </a:r>
            <a:r>
              <a:rPr lang="en-AU" sz="3200" u="sng" dirty="0"/>
              <a:t>full of holes </a:t>
            </a:r>
            <a:r>
              <a:rPr lang="en-AU" sz="3200" dirty="0"/>
              <a:t>(pores) </a:t>
            </a:r>
            <a:r>
              <a:rPr lang="en-AU" sz="3200" dirty="0" smtClean="0"/>
              <a:t>through which </a:t>
            </a:r>
            <a:r>
              <a:rPr lang="en-AU" sz="3200" dirty="0"/>
              <a:t>water passes, carrying their food. </a:t>
            </a:r>
            <a:endParaRPr lang="en-AU" sz="3200" dirty="0" smtClean="0"/>
          </a:p>
          <a:p>
            <a:r>
              <a:rPr lang="en-AU" sz="3200" dirty="0" smtClean="0"/>
              <a:t>They </a:t>
            </a:r>
            <a:r>
              <a:rPr lang="en-AU" sz="3200" dirty="0"/>
              <a:t>filter </a:t>
            </a:r>
            <a:r>
              <a:rPr lang="en-AU" sz="3200" dirty="0" smtClean="0"/>
              <a:t>the food </a:t>
            </a:r>
            <a:r>
              <a:rPr lang="en-AU" sz="3200" dirty="0"/>
              <a:t>out of the water, and for this reason they are </a:t>
            </a:r>
            <a:r>
              <a:rPr lang="en-AU" sz="3200" dirty="0" smtClean="0"/>
              <a:t>known as </a:t>
            </a:r>
            <a:r>
              <a:rPr lang="en-AU" sz="3200" u="sng" dirty="0"/>
              <a:t>filter feeders</a:t>
            </a:r>
            <a:r>
              <a:rPr lang="en-AU" sz="3200" u="sng" dirty="0" smtClean="0"/>
              <a:t>.</a:t>
            </a:r>
          </a:p>
          <a:p>
            <a:r>
              <a:rPr lang="en-AU" sz="3200" dirty="0" smtClean="0"/>
              <a:t>The </a:t>
            </a:r>
            <a:r>
              <a:rPr lang="en-AU" sz="3200" dirty="0"/>
              <a:t>wastes along with water are </a:t>
            </a:r>
            <a:r>
              <a:rPr lang="en-AU" sz="3200" dirty="0" smtClean="0"/>
              <a:t>pushed out </a:t>
            </a:r>
            <a:r>
              <a:rPr lang="en-AU" sz="3200" dirty="0"/>
              <a:t>through an </a:t>
            </a:r>
            <a:r>
              <a:rPr lang="en-AU" sz="3200" u="sng" dirty="0"/>
              <a:t>opening at the top of the sponge.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3" y="1162050"/>
            <a:ext cx="330517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b="1" dirty="0"/>
              <a:t>Cnidarians </a:t>
            </a:r>
            <a:r>
              <a:rPr lang="en-AU" sz="3200" dirty="0"/>
              <a:t>have </a:t>
            </a:r>
            <a:r>
              <a:rPr lang="en-AU" sz="3200" u="sng" dirty="0"/>
              <a:t>radial symmetry</a:t>
            </a:r>
            <a:r>
              <a:rPr lang="en-AU" sz="3200" dirty="0"/>
              <a:t>. </a:t>
            </a:r>
            <a:endParaRPr lang="en-AU" sz="3200" dirty="0" smtClean="0"/>
          </a:p>
          <a:p>
            <a:r>
              <a:rPr lang="en-AU" sz="3200" dirty="0" smtClean="0"/>
              <a:t>Jellyfish</a:t>
            </a:r>
            <a:r>
              <a:rPr lang="en-AU" sz="3200" dirty="0"/>
              <a:t>, </a:t>
            </a:r>
            <a:r>
              <a:rPr lang="en-AU" sz="3200" dirty="0" smtClean="0"/>
              <a:t>sea anemones </a:t>
            </a:r>
            <a:r>
              <a:rPr lang="en-AU" sz="3200" dirty="0"/>
              <a:t>and coral polyps belong to this </a:t>
            </a:r>
            <a:r>
              <a:rPr lang="en-AU" sz="3200" dirty="0" smtClean="0"/>
              <a:t>phylum.</a:t>
            </a:r>
          </a:p>
          <a:p>
            <a:r>
              <a:rPr lang="en-AU" sz="3200" dirty="0" smtClean="0"/>
              <a:t>They have </a:t>
            </a:r>
            <a:r>
              <a:rPr lang="en-AU" sz="3200" dirty="0"/>
              <a:t>only </a:t>
            </a:r>
            <a:r>
              <a:rPr lang="en-AU" sz="3200" u="sng" dirty="0"/>
              <a:t>one body opening</a:t>
            </a:r>
            <a:r>
              <a:rPr lang="en-AU" sz="3200" dirty="0"/>
              <a:t>. </a:t>
            </a:r>
            <a:endParaRPr lang="en-AU" sz="3200" dirty="0" smtClean="0"/>
          </a:p>
          <a:p>
            <a:r>
              <a:rPr lang="en-AU" sz="3200" dirty="0" smtClean="0"/>
              <a:t>Food </a:t>
            </a:r>
            <a:r>
              <a:rPr lang="en-AU" sz="3200" dirty="0"/>
              <a:t>goes into the </a:t>
            </a:r>
            <a:r>
              <a:rPr lang="en-AU" sz="3200" dirty="0" smtClean="0"/>
              <a:t>body through </a:t>
            </a:r>
            <a:r>
              <a:rPr lang="en-AU" sz="3200" dirty="0"/>
              <a:t>this opening and waste comes out of the </a:t>
            </a:r>
            <a:r>
              <a:rPr lang="en-AU" sz="3200" dirty="0" smtClean="0"/>
              <a:t>same opening</a:t>
            </a:r>
            <a:r>
              <a:rPr lang="en-AU" sz="3200" dirty="0"/>
              <a:t>. </a:t>
            </a:r>
            <a:endParaRPr lang="en-AU" sz="3200" dirty="0" smtClean="0"/>
          </a:p>
          <a:p>
            <a:r>
              <a:rPr lang="en-AU" sz="3200" dirty="0" smtClean="0"/>
              <a:t>Cnidarians </a:t>
            </a:r>
            <a:r>
              <a:rPr lang="en-AU" sz="3200" dirty="0"/>
              <a:t>all have </a:t>
            </a:r>
            <a:r>
              <a:rPr lang="en-AU" sz="3200" u="sng" dirty="0"/>
              <a:t>stinging cells</a:t>
            </a:r>
            <a:r>
              <a:rPr lang="en-AU" sz="3200" dirty="0"/>
              <a:t>, which </a:t>
            </a:r>
            <a:r>
              <a:rPr lang="en-AU" sz="3200" dirty="0" smtClean="0"/>
              <a:t>they use </a:t>
            </a:r>
            <a:r>
              <a:rPr lang="en-AU" sz="3200" dirty="0"/>
              <a:t>to catch their food.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0" y="1248165"/>
            <a:ext cx="3286905" cy="46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b="1" dirty="0"/>
              <a:t>Echinoderms </a:t>
            </a:r>
            <a:r>
              <a:rPr lang="en-AU" sz="3200" dirty="0"/>
              <a:t>also live in the ocean, often </a:t>
            </a:r>
            <a:r>
              <a:rPr lang="en-AU" sz="3200" dirty="0" smtClean="0"/>
              <a:t>near the </a:t>
            </a:r>
            <a:r>
              <a:rPr lang="en-AU" sz="3200" dirty="0"/>
              <a:t>coast. </a:t>
            </a:r>
            <a:endParaRPr lang="en-AU" sz="3200" dirty="0" smtClean="0"/>
          </a:p>
          <a:p>
            <a:r>
              <a:rPr lang="en-AU" sz="3200" dirty="0" smtClean="0"/>
              <a:t>Starfish</a:t>
            </a:r>
            <a:r>
              <a:rPr lang="en-AU" sz="3200" dirty="0"/>
              <a:t>, </a:t>
            </a:r>
            <a:r>
              <a:rPr lang="en-AU" sz="3200" dirty="0" err="1"/>
              <a:t>brittlestars</a:t>
            </a:r>
            <a:r>
              <a:rPr lang="en-AU" sz="3200" dirty="0"/>
              <a:t>, sea urchins and </a:t>
            </a:r>
            <a:r>
              <a:rPr lang="en-AU" sz="3200" dirty="0" smtClean="0"/>
              <a:t>sea cucumbers </a:t>
            </a:r>
            <a:r>
              <a:rPr lang="en-AU" sz="3200" dirty="0"/>
              <a:t>belong to this phylum. </a:t>
            </a:r>
            <a:endParaRPr lang="en-AU" sz="3200" dirty="0" smtClean="0"/>
          </a:p>
          <a:p>
            <a:r>
              <a:rPr lang="en-AU" sz="3200" dirty="0" smtClean="0"/>
              <a:t>Starfish</a:t>
            </a:r>
            <a:r>
              <a:rPr lang="en-AU" sz="3200" dirty="0"/>
              <a:t>, </a:t>
            </a:r>
            <a:r>
              <a:rPr lang="en-AU" sz="3200" dirty="0" err="1" smtClean="0"/>
              <a:t>brittlestars</a:t>
            </a:r>
            <a:r>
              <a:rPr lang="en-AU" sz="3200" dirty="0"/>
              <a:t> </a:t>
            </a:r>
            <a:r>
              <a:rPr lang="en-AU" sz="3200" dirty="0" smtClean="0"/>
              <a:t>and </a:t>
            </a:r>
            <a:r>
              <a:rPr lang="en-AU" sz="3200" dirty="0"/>
              <a:t>sea urchins have a </a:t>
            </a:r>
            <a:r>
              <a:rPr lang="en-AU" sz="3200" u="sng" dirty="0"/>
              <a:t>spiny </a:t>
            </a:r>
            <a:r>
              <a:rPr lang="en-AU" sz="3200" u="sng" dirty="0" smtClean="0"/>
              <a:t>skin</a:t>
            </a:r>
          </a:p>
          <a:p>
            <a:r>
              <a:rPr lang="en-AU" sz="3200" dirty="0" smtClean="0"/>
              <a:t>The </a:t>
            </a:r>
            <a:r>
              <a:rPr lang="en-AU" sz="3200" dirty="0"/>
              <a:t>skin of sea cucumbers is leathery.</a:t>
            </a:r>
          </a:p>
          <a:p>
            <a:r>
              <a:rPr lang="en-AU" sz="3200" dirty="0"/>
              <a:t>One thing common to all Echinoderms is that they </a:t>
            </a:r>
            <a:r>
              <a:rPr lang="en-AU" sz="3200" dirty="0" smtClean="0"/>
              <a:t>have </a:t>
            </a:r>
            <a:r>
              <a:rPr lang="en-AU" sz="3200" u="sng" dirty="0" smtClean="0"/>
              <a:t>radial </a:t>
            </a:r>
            <a:r>
              <a:rPr lang="en-AU" sz="3200" u="sng" dirty="0"/>
              <a:t>symmetry</a:t>
            </a:r>
            <a:r>
              <a:rPr lang="en-AU" sz="32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214276"/>
            <a:ext cx="3206840" cy="44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3200" b="1" dirty="0"/>
              <a:t>Annelids </a:t>
            </a:r>
            <a:r>
              <a:rPr lang="en-AU" sz="3200" dirty="0"/>
              <a:t>are found in water and in damp places </a:t>
            </a:r>
            <a:r>
              <a:rPr lang="en-AU" sz="3200" dirty="0" smtClean="0"/>
              <a:t>on land</a:t>
            </a:r>
            <a:r>
              <a:rPr lang="en-AU" sz="3200" dirty="0"/>
              <a:t>. </a:t>
            </a:r>
            <a:endParaRPr lang="en-AU" sz="3200" dirty="0" smtClean="0"/>
          </a:p>
          <a:p>
            <a:r>
              <a:rPr lang="en-AU" sz="3200" dirty="0" smtClean="0"/>
              <a:t>The </a:t>
            </a:r>
            <a:r>
              <a:rPr lang="en-AU" sz="3200" dirty="0"/>
              <a:t>most familiar annelid is the </a:t>
            </a:r>
            <a:r>
              <a:rPr lang="en-AU" sz="3200" dirty="0" smtClean="0"/>
              <a:t>earthworm. Others include leeches </a:t>
            </a:r>
            <a:r>
              <a:rPr lang="en-AU" sz="3200" dirty="0"/>
              <a:t>and </a:t>
            </a:r>
            <a:r>
              <a:rPr lang="en-AU" sz="3200" dirty="0" err="1"/>
              <a:t>ragworms</a:t>
            </a:r>
            <a:r>
              <a:rPr lang="en-AU" sz="3200" dirty="0"/>
              <a:t> (often used as bait for fishing).</a:t>
            </a:r>
          </a:p>
          <a:p>
            <a:r>
              <a:rPr lang="en-AU" sz="3200" dirty="0" smtClean="0"/>
              <a:t>Annelids have rings along </a:t>
            </a:r>
            <a:r>
              <a:rPr lang="en-AU" sz="3200" dirty="0"/>
              <a:t>the length of its body. These rings are </a:t>
            </a:r>
            <a:r>
              <a:rPr lang="en-AU" sz="3200" u="sng" dirty="0" smtClean="0"/>
              <a:t>segments</a:t>
            </a:r>
            <a:r>
              <a:rPr lang="en-AU" sz="3200" dirty="0" smtClean="0"/>
              <a:t> or </a:t>
            </a:r>
            <a:r>
              <a:rPr lang="en-AU" sz="3200" dirty="0"/>
              <a:t>divisions within the body, and give the group </a:t>
            </a:r>
            <a:r>
              <a:rPr lang="en-AU" sz="3200" dirty="0" smtClean="0"/>
              <a:t>their common </a:t>
            </a:r>
            <a:r>
              <a:rPr lang="en-AU" sz="3200" dirty="0"/>
              <a:t>name of </a:t>
            </a:r>
            <a:r>
              <a:rPr lang="en-AU" sz="3200" b="1" dirty="0"/>
              <a:t>‘segmented worms’. </a:t>
            </a:r>
            <a:endParaRPr lang="en-AU" sz="3200" b="1" dirty="0" smtClean="0"/>
          </a:p>
          <a:p>
            <a:r>
              <a:rPr lang="en-AU" sz="3200" dirty="0" smtClean="0"/>
              <a:t>These animals have </a:t>
            </a:r>
            <a:r>
              <a:rPr lang="en-AU" sz="3200" u="sng" dirty="0"/>
              <a:t>bilateral symmetry</a:t>
            </a:r>
            <a:r>
              <a:rPr lang="en-AU" sz="3200" dirty="0"/>
              <a:t>. </a:t>
            </a:r>
            <a:endParaRPr lang="en-AU" sz="32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0" y="1286948"/>
            <a:ext cx="3201866" cy="45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814" y="103031"/>
            <a:ext cx="7315200" cy="4474770"/>
          </a:xfrm>
        </p:spPr>
        <p:txBody>
          <a:bodyPr>
            <a:normAutofit lnSpcReduction="10000"/>
          </a:bodyPr>
          <a:lstStyle/>
          <a:p>
            <a:r>
              <a:rPr lang="en-AU" sz="2800" b="1" dirty="0"/>
              <a:t>Nematodes </a:t>
            </a:r>
            <a:r>
              <a:rPr lang="en-AU" sz="2800" dirty="0"/>
              <a:t>are also called worms, but they </a:t>
            </a:r>
            <a:r>
              <a:rPr lang="en-AU" sz="2800" u="sng" dirty="0"/>
              <a:t>do not </a:t>
            </a:r>
            <a:r>
              <a:rPr lang="en-AU" sz="2800" u="sng" dirty="0" smtClean="0"/>
              <a:t>have segments</a:t>
            </a:r>
            <a:r>
              <a:rPr lang="en-AU" sz="2800" dirty="0"/>
              <a:t>. They are </a:t>
            </a:r>
            <a:r>
              <a:rPr lang="en-AU" sz="2800" b="1" dirty="0"/>
              <a:t>‘round </a:t>
            </a:r>
            <a:r>
              <a:rPr lang="en-AU" sz="2800" b="1" dirty="0" smtClean="0"/>
              <a:t>worms’</a:t>
            </a:r>
          </a:p>
          <a:p>
            <a:r>
              <a:rPr lang="en-AU" sz="2800" dirty="0" smtClean="0"/>
              <a:t>They </a:t>
            </a:r>
            <a:r>
              <a:rPr lang="en-AU" sz="2800" dirty="0"/>
              <a:t>have </a:t>
            </a:r>
            <a:r>
              <a:rPr lang="en-AU" sz="2800" u="sng" dirty="0" smtClean="0"/>
              <a:t>bilateral symmetry </a:t>
            </a:r>
            <a:r>
              <a:rPr lang="en-AU" sz="2800" dirty="0"/>
              <a:t>like annelids, with long tapered bodies </a:t>
            </a:r>
            <a:r>
              <a:rPr lang="en-AU" sz="2800" dirty="0" smtClean="0"/>
              <a:t>that are </a:t>
            </a:r>
            <a:r>
              <a:rPr lang="en-AU" sz="2800" dirty="0"/>
              <a:t>pointed at each end. </a:t>
            </a:r>
            <a:endParaRPr lang="en-AU" sz="2800" dirty="0" smtClean="0"/>
          </a:p>
          <a:p>
            <a:r>
              <a:rPr lang="en-AU" sz="2800" dirty="0" smtClean="0"/>
              <a:t>They </a:t>
            </a:r>
            <a:r>
              <a:rPr lang="en-AU" sz="2800" dirty="0"/>
              <a:t>are commonly found </a:t>
            </a:r>
            <a:r>
              <a:rPr lang="en-AU" sz="2800" dirty="0" smtClean="0"/>
              <a:t>in damp </a:t>
            </a:r>
            <a:r>
              <a:rPr lang="en-AU" sz="2800" dirty="0"/>
              <a:t>soil, in water, and as parasites in the bodies </a:t>
            </a:r>
            <a:r>
              <a:rPr lang="en-AU" sz="2800" dirty="0" smtClean="0"/>
              <a:t>of other </a:t>
            </a:r>
            <a:r>
              <a:rPr lang="en-AU" sz="2800" dirty="0"/>
              <a:t>organisms</a:t>
            </a:r>
            <a:r>
              <a:rPr lang="en-AU" sz="2800" dirty="0" smtClean="0"/>
              <a:t>.</a:t>
            </a:r>
          </a:p>
          <a:p>
            <a:r>
              <a:rPr lang="en-AU" sz="2800" dirty="0" smtClean="0"/>
              <a:t>Heart </a:t>
            </a:r>
            <a:r>
              <a:rPr lang="en-AU" sz="2800" dirty="0"/>
              <a:t>worm, a common </a:t>
            </a:r>
            <a:r>
              <a:rPr lang="en-AU" sz="2800" dirty="0" smtClean="0"/>
              <a:t>disease of </a:t>
            </a:r>
            <a:r>
              <a:rPr lang="en-AU" sz="2800" dirty="0"/>
              <a:t>dogs, is caused by a nematode. Even humans </a:t>
            </a:r>
            <a:r>
              <a:rPr lang="en-AU" sz="2800" dirty="0" smtClean="0"/>
              <a:t>can be </a:t>
            </a:r>
            <a:r>
              <a:rPr lang="en-AU" sz="2800" dirty="0"/>
              <a:t>hosts to parasitic </a:t>
            </a:r>
            <a:r>
              <a:rPr lang="en-AU" sz="2800" dirty="0" smtClean="0"/>
              <a:t>nematodes.</a:t>
            </a:r>
            <a:endParaRPr lang="en-A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8" y="1259120"/>
            <a:ext cx="3115263" cy="4339759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559121" y="4474770"/>
            <a:ext cx="6104587" cy="22482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 smtClean="0"/>
              <a:t>Parasites </a:t>
            </a:r>
            <a:r>
              <a:rPr lang="en-AU" sz="2000" dirty="0" smtClean="0"/>
              <a:t>are organisms that live on or in another organism, called a host. They get their food from the host, but the host gets nothing in return and may be harmed. </a:t>
            </a:r>
          </a:p>
        </p:txBody>
      </p:sp>
    </p:spTree>
    <p:extLst>
      <p:ext uri="{BB962C8B-B14F-4D97-AF65-F5344CB8AC3E}">
        <p14:creationId xmlns:p14="http://schemas.microsoft.com/office/powerpoint/2010/main" val="37839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157</TotalTime>
  <Words>835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Corbel</vt:lpstr>
      <vt:lpstr>Girls Have Many Secrets</vt:lpstr>
      <vt:lpstr>Wingdings 2</vt:lpstr>
      <vt:lpstr>Frame</vt:lpstr>
      <vt:lpstr>Classification of Animals</vt:lpstr>
      <vt:lpstr>Key Terms</vt:lpstr>
      <vt:lpstr>PowerPoint Presentation</vt:lpstr>
      <vt:lpstr>Invertebrates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examples of Arthropods include:</vt:lpstr>
      <vt:lpstr>Vertebrates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R.Zammit</dc:creator>
  <cp:lastModifiedBy>R.Zammit</cp:lastModifiedBy>
  <cp:revision>18</cp:revision>
  <dcterms:created xsi:type="dcterms:W3CDTF">2015-08-03T05:42:13Z</dcterms:created>
  <dcterms:modified xsi:type="dcterms:W3CDTF">2015-08-03T09:25:31Z</dcterms:modified>
</cp:coreProperties>
</file>