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7" r:id="rId2"/>
    <p:sldId id="258" r:id="rId3"/>
    <p:sldId id="259" r:id="rId4"/>
    <p:sldId id="260" r:id="rId5"/>
    <p:sldId id="261" r:id="rId6"/>
    <p:sldId id="262" r:id="rId7"/>
    <p:sldId id="263" r:id="rId8"/>
    <p:sldId id="268" r:id="rId9"/>
    <p:sldId id="269" r:id="rId10"/>
    <p:sldId id="270" r:id="rId11"/>
    <p:sldId id="264" r:id="rId12"/>
    <p:sldId id="265" r:id="rId13"/>
    <p:sldId id="266" r:id="rId14"/>
    <p:sldId id="267" r:id="rId15"/>
  </p:sldIdLst>
  <p:sldSz cx="12192000" cy="6858000"/>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049D5-7FDA-485C-B597-76064EE6667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264D4AF9-12CE-4978-854D-F6865451D4E2}">
      <dgm:prSet phldrT="[Text]"/>
      <dgm:spPr/>
      <dgm:t>
        <a:bodyPr/>
        <a:lstStyle/>
        <a:p>
          <a:r>
            <a:rPr lang="en-AU" dirty="0" smtClean="0"/>
            <a:t>Aim</a:t>
          </a:r>
          <a:endParaRPr lang="en-AU" dirty="0"/>
        </a:p>
      </dgm:t>
    </dgm:pt>
    <dgm:pt modelId="{29CDB24E-17F0-496A-9CD0-888A13021A96}" type="parTrans" cxnId="{EA67006C-6DC3-4655-BB4B-63263DC1E039}">
      <dgm:prSet/>
      <dgm:spPr/>
      <dgm:t>
        <a:bodyPr/>
        <a:lstStyle/>
        <a:p>
          <a:endParaRPr lang="en-AU"/>
        </a:p>
      </dgm:t>
    </dgm:pt>
    <dgm:pt modelId="{F961119B-B9A3-424B-B0DD-29B5E4601349}" type="sibTrans" cxnId="{EA67006C-6DC3-4655-BB4B-63263DC1E039}">
      <dgm:prSet/>
      <dgm:spPr/>
      <dgm:t>
        <a:bodyPr/>
        <a:lstStyle/>
        <a:p>
          <a:endParaRPr lang="en-AU"/>
        </a:p>
      </dgm:t>
    </dgm:pt>
    <dgm:pt modelId="{62CE794F-F7A7-43CE-98BA-940D10A5AB53}">
      <dgm:prSet phldrT="[Text]"/>
      <dgm:spPr/>
      <dgm:t>
        <a:bodyPr/>
        <a:lstStyle/>
        <a:p>
          <a:r>
            <a:rPr lang="en-AU" dirty="0" smtClean="0"/>
            <a:t>Materials</a:t>
          </a:r>
          <a:endParaRPr lang="en-AU" dirty="0"/>
        </a:p>
      </dgm:t>
    </dgm:pt>
    <dgm:pt modelId="{08755CD1-2BF5-487F-9307-E5339E4690F5}" type="parTrans" cxnId="{AF147FBD-4EFA-4FE0-8BAE-5BEE5688866B}">
      <dgm:prSet/>
      <dgm:spPr/>
      <dgm:t>
        <a:bodyPr/>
        <a:lstStyle/>
        <a:p>
          <a:endParaRPr lang="en-AU"/>
        </a:p>
      </dgm:t>
    </dgm:pt>
    <dgm:pt modelId="{EB65CBEE-13E2-4354-A07B-20985DE17267}" type="sibTrans" cxnId="{AF147FBD-4EFA-4FE0-8BAE-5BEE5688866B}">
      <dgm:prSet/>
      <dgm:spPr/>
      <dgm:t>
        <a:bodyPr/>
        <a:lstStyle/>
        <a:p>
          <a:endParaRPr lang="en-AU"/>
        </a:p>
      </dgm:t>
    </dgm:pt>
    <dgm:pt modelId="{ACB185F3-E99C-46C7-BCB8-EF61A26A60CE}">
      <dgm:prSet phldrT="[Text]"/>
      <dgm:spPr/>
      <dgm:t>
        <a:bodyPr/>
        <a:lstStyle/>
        <a:p>
          <a:r>
            <a:rPr lang="en-AU" dirty="0" smtClean="0"/>
            <a:t>Method</a:t>
          </a:r>
          <a:endParaRPr lang="en-AU" dirty="0"/>
        </a:p>
      </dgm:t>
    </dgm:pt>
    <dgm:pt modelId="{FA96E9DC-85E8-4B29-AF86-D8BFA16A5C1E}" type="parTrans" cxnId="{24CFC9CC-AF33-4F34-AC9A-9A0FE8E98C35}">
      <dgm:prSet/>
      <dgm:spPr/>
      <dgm:t>
        <a:bodyPr/>
        <a:lstStyle/>
        <a:p>
          <a:endParaRPr lang="en-AU"/>
        </a:p>
      </dgm:t>
    </dgm:pt>
    <dgm:pt modelId="{8BADBBAE-780F-40B7-8857-3D97EE79E75E}" type="sibTrans" cxnId="{24CFC9CC-AF33-4F34-AC9A-9A0FE8E98C35}">
      <dgm:prSet/>
      <dgm:spPr/>
      <dgm:t>
        <a:bodyPr/>
        <a:lstStyle/>
        <a:p>
          <a:endParaRPr lang="en-AU"/>
        </a:p>
      </dgm:t>
    </dgm:pt>
    <dgm:pt modelId="{E1673F96-EC75-4081-A99C-AF49B72ED2F6}">
      <dgm:prSet/>
      <dgm:spPr/>
      <dgm:t>
        <a:bodyPr/>
        <a:lstStyle/>
        <a:p>
          <a:r>
            <a:rPr lang="en-AU" dirty="0" smtClean="0"/>
            <a:t>Hypothesis</a:t>
          </a:r>
          <a:endParaRPr lang="en-AU" dirty="0"/>
        </a:p>
      </dgm:t>
    </dgm:pt>
    <dgm:pt modelId="{E61E7AAD-A2F7-4E52-B482-8AC3EC1FFFF5}" type="parTrans" cxnId="{C73AFEDC-6E26-4D76-A260-CBF3A7F98A22}">
      <dgm:prSet/>
      <dgm:spPr/>
      <dgm:t>
        <a:bodyPr/>
        <a:lstStyle/>
        <a:p>
          <a:endParaRPr lang="en-AU"/>
        </a:p>
      </dgm:t>
    </dgm:pt>
    <dgm:pt modelId="{6B9D4CD0-665D-445E-9591-F6BE8C8F2177}" type="sibTrans" cxnId="{C73AFEDC-6E26-4D76-A260-CBF3A7F98A22}">
      <dgm:prSet/>
      <dgm:spPr/>
      <dgm:t>
        <a:bodyPr/>
        <a:lstStyle/>
        <a:p>
          <a:endParaRPr lang="en-AU"/>
        </a:p>
      </dgm:t>
    </dgm:pt>
    <dgm:pt modelId="{F85F6B61-9048-4A59-9401-51FC3D7CE6F6}">
      <dgm:prSet/>
      <dgm:spPr/>
      <dgm:t>
        <a:bodyPr/>
        <a:lstStyle/>
        <a:p>
          <a:r>
            <a:rPr lang="en-AU" dirty="0" smtClean="0"/>
            <a:t>Results</a:t>
          </a:r>
          <a:endParaRPr lang="en-AU" dirty="0"/>
        </a:p>
      </dgm:t>
    </dgm:pt>
    <dgm:pt modelId="{794067EF-80B0-48BC-9D9C-4E9869C9B113}" type="parTrans" cxnId="{176D3EC5-48CA-41DC-A636-1AB60B4AD28B}">
      <dgm:prSet/>
      <dgm:spPr/>
      <dgm:t>
        <a:bodyPr/>
        <a:lstStyle/>
        <a:p>
          <a:endParaRPr lang="en-AU"/>
        </a:p>
      </dgm:t>
    </dgm:pt>
    <dgm:pt modelId="{C10710FA-71F1-41F9-91BD-49276BE7B037}" type="sibTrans" cxnId="{176D3EC5-48CA-41DC-A636-1AB60B4AD28B}">
      <dgm:prSet/>
      <dgm:spPr/>
      <dgm:t>
        <a:bodyPr/>
        <a:lstStyle/>
        <a:p>
          <a:endParaRPr lang="en-AU"/>
        </a:p>
      </dgm:t>
    </dgm:pt>
    <dgm:pt modelId="{215E4433-70B2-43B8-98C7-E7C191D2626C}">
      <dgm:prSet/>
      <dgm:spPr/>
      <dgm:t>
        <a:bodyPr/>
        <a:lstStyle/>
        <a:p>
          <a:r>
            <a:rPr lang="en-AU" dirty="0" smtClean="0"/>
            <a:t>Discussion</a:t>
          </a:r>
          <a:endParaRPr lang="en-AU" dirty="0"/>
        </a:p>
      </dgm:t>
    </dgm:pt>
    <dgm:pt modelId="{31293929-29D3-4A14-9F7B-BB0BA8A92363}" type="parTrans" cxnId="{75875E85-E7B9-42E1-8FA1-7E8519C66953}">
      <dgm:prSet/>
      <dgm:spPr/>
      <dgm:t>
        <a:bodyPr/>
        <a:lstStyle/>
        <a:p>
          <a:endParaRPr lang="en-AU"/>
        </a:p>
      </dgm:t>
    </dgm:pt>
    <dgm:pt modelId="{28B97ED1-B254-4D09-8B4A-95D5AEFC805E}" type="sibTrans" cxnId="{75875E85-E7B9-42E1-8FA1-7E8519C66953}">
      <dgm:prSet/>
      <dgm:spPr/>
      <dgm:t>
        <a:bodyPr/>
        <a:lstStyle/>
        <a:p>
          <a:endParaRPr lang="en-AU"/>
        </a:p>
      </dgm:t>
    </dgm:pt>
    <dgm:pt modelId="{FF2C8955-9CAD-49B6-8625-37388648E3AC}">
      <dgm:prSet/>
      <dgm:spPr/>
      <dgm:t>
        <a:bodyPr/>
        <a:lstStyle/>
        <a:p>
          <a:r>
            <a:rPr lang="en-AU" dirty="0" smtClean="0"/>
            <a:t>Conclusion</a:t>
          </a:r>
          <a:endParaRPr lang="en-AU" dirty="0"/>
        </a:p>
      </dgm:t>
    </dgm:pt>
    <dgm:pt modelId="{D5128BCB-52A4-479C-AA3C-42A8709A4881}" type="parTrans" cxnId="{D3104852-DAFB-4308-8857-7BBE16FF9D91}">
      <dgm:prSet/>
      <dgm:spPr/>
      <dgm:t>
        <a:bodyPr/>
        <a:lstStyle/>
        <a:p>
          <a:endParaRPr lang="en-AU"/>
        </a:p>
      </dgm:t>
    </dgm:pt>
    <dgm:pt modelId="{9789C256-6EDC-4A3C-97A3-6FDC731B28CD}" type="sibTrans" cxnId="{D3104852-DAFB-4308-8857-7BBE16FF9D91}">
      <dgm:prSet/>
      <dgm:spPr/>
      <dgm:t>
        <a:bodyPr/>
        <a:lstStyle/>
        <a:p>
          <a:endParaRPr lang="en-AU"/>
        </a:p>
      </dgm:t>
    </dgm:pt>
    <dgm:pt modelId="{E435D2BF-A296-4C53-864E-3475C9C2EF28}" type="pres">
      <dgm:prSet presAssocID="{03C049D5-7FDA-485C-B597-76064EE66676}" presName="Name0" presStyleCnt="0">
        <dgm:presLayoutVars>
          <dgm:chMax val="7"/>
          <dgm:chPref val="7"/>
          <dgm:dir/>
        </dgm:presLayoutVars>
      </dgm:prSet>
      <dgm:spPr/>
      <dgm:t>
        <a:bodyPr/>
        <a:lstStyle/>
        <a:p>
          <a:endParaRPr lang="en-AU"/>
        </a:p>
      </dgm:t>
    </dgm:pt>
    <dgm:pt modelId="{6B371AC0-2078-469E-9F73-7BBEDE674032}" type="pres">
      <dgm:prSet presAssocID="{03C049D5-7FDA-485C-B597-76064EE66676}" presName="Name1" presStyleCnt="0"/>
      <dgm:spPr/>
    </dgm:pt>
    <dgm:pt modelId="{0820112C-4696-46CB-93AA-21CCE6C1EF22}" type="pres">
      <dgm:prSet presAssocID="{03C049D5-7FDA-485C-B597-76064EE66676}" presName="cycle" presStyleCnt="0"/>
      <dgm:spPr/>
    </dgm:pt>
    <dgm:pt modelId="{C0B33E23-7D74-4B9A-9856-241D49ADF2A8}" type="pres">
      <dgm:prSet presAssocID="{03C049D5-7FDA-485C-B597-76064EE66676}" presName="srcNode" presStyleLbl="node1" presStyleIdx="0" presStyleCnt="7"/>
      <dgm:spPr/>
    </dgm:pt>
    <dgm:pt modelId="{30C159CF-BBFC-4043-BB1C-90076B011EE5}" type="pres">
      <dgm:prSet presAssocID="{03C049D5-7FDA-485C-B597-76064EE66676}" presName="conn" presStyleLbl="parChTrans1D2" presStyleIdx="0" presStyleCnt="1"/>
      <dgm:spPr/>
      <dgm:t>
        <a:bodyPr/>
        <a:lstStyle/>
        <a:p>
          <a:endParaRPr lang="en-AU"/>
        </a:p>
      </dgm:t>
    </dgm:pt>
    <dgm:pt modelId="{098E97DB-5434-4CBC-B25A-43FFBFDCAF06}" type="pres">
      <dgm:prSet presAssocID="{03C049D5-7FDA-485C-B597-76064EE66676}" presName="extraNode" presStyleLbl="node1" presStyleIdx="0" presStyleCnt="7"/>
      <dgm:spPr/>
    </dgm:pt>
    <dgm:pt modelId="{0CBB4A32-91F6-4FF0-9A23-DFD9D414BD36}" type="pres">
      <dgm:prSet presAssocID="{03C049D5-7FDA-485C-B597-76064EE66676}" presName="dstNode" presStyleLbl="node1" presStyleIdx="0" presStyleCnt="7"/>
      <dgm:spPr/>
    </dgm:pt>
    <dgm:pt modelId="{FD4C316E-DA65-4D70-8838-16C3F147F389}" type="pres">
      <dgm:prSet presAssocID="{264D4AF9-12CE-4978-854D-F6865451D4E2}" presName="text_1" presStyleLbl="node1" presStyleIdx="0" presStyleCnt="7">
        <dgm:presLayoutVars>
          <dgm:bulletEnabled val="1"/>
        </dgm:presLayoutVars>
      </dgm:prSet>
      <dgm:spPr/>
      <dgm:t>
        <a:bodyPr/>
        <a:lstStyle/>
        <a:p>
          <a:endParaRPr lang="en-AU"/>
        </a:p>
      </dgm:t>
    </dgm:pt>
    <dgm:pt modelId="{898A2195-03EC-4041-AE08-AB99E668F20E}" type="pres">
      <dgm:prSet presAssocID="{264D4AF9-12CE-4978-854D-F6865451D4E2}" presName="accent_1" presStyleCnt="0"/>
      <dgm:spPr/>
    </dgm:pt>
    <dgm:pt modelId="{7DE5C9FE-620C-41A9-A0FC-0EA8C440C40E}" type="pres">
      <dgm:prSet presAssocID="{264D4AF9-12CE-4978-854D-F6865451D4E2}" presName="accentRepeatNode" presStyleLbl="solidFgAcc1" presStyleIdx="0" presStyleCnt="7"/>
      <dgm:spPr/>
    </dgm:pt>
    <dgm:pt modelId="{67688254-A4C3-4208-BC64-66069A3E7C83}" type="pres">
      <dgm:prSet presAssocID="{62CE794F-F7A7-43CE-98BA-940D10A5AB53}" presName="text_2" presStyleLbl="node1" presStyleIdx="1" presStyleCnt="7">
        <dgm:presLayoutVars>
          <dgm:bulletEnabled val="1"/>
        </dgm:presLayoutVars>
      </dgm:prSet>
      <dgm:spPr/>
      <dgm:t>
        <a:bodyPr/>
        <a:lstStyle/>
        <a:p>
          <a:endParaRPr lang="en-AU"/>
        </a:p>
      </dgm:t>
    </dgm:pt>
    <dgm:pt modelId="{A147D234-874B-48DF-A901-701D206D8A27}" type="pres">
      <dgm:prSet presAssocID="{62CE794F-F7A7-43CE-98BA-940D10A5AB53}" presName="accent_2" presStyleCnt="0"/>
      <dgm:spPr/>
    </dgm:pt>
    <dgm:pt modelId="{CD1F0C3B-3B1C-4915-9DED-745F22CB773A}" type="pres">
      <dgm:prSet presAssocID="{62CE794F-F7A7-43CE-98BA-940D10A5AB53}" presName="accentRepeatNode" presStyleLbl="solidFgAcc1" presStyleIdx="1" presStyleCnt="7"/>
      <dgm:spPr/>
    </dgm:pt>
    <dgm:pt modelId="{9538E11E-3A27-4336-81A2-57BB18EFCC6F}" type="pres">
      <dgm:prSet presAssocID="{ACB185F3-E99C-46C7-BCB8-EF61A26A60CE}" presName="text_3" presStyleLbl="node1" presStyleIdx="2" presStyleCnt="7">
        <dgm:presLayoutVars>
          <dgm:bulletEnabled val="1"/>
        </dgm:presLayoutVars>
      </dgm:prSet>
      <dgm:spPr/>
      <dgm:t>
        <a:bodyPr/>
        <a:lstStyle/>
        <a:p>
          <a:endParaRPr lang="en-AU"/>
        </a:p>
      </dgm:t>
    </dgm:pt>
    <dgm:pt modelId="{9CF94C30-0015-470E-AD77-4229E2D8B638}" type="pres">
      <dgm:prSet presAssocID="{ACB185F3-E99C-46C7-BCB8-EF61A26A60CE}" presName="accent_3" presStyleCnt="0"/>
      <dgm:spPr/>
    </dgm:pt>
    <dgm:pt modelId="{4554F4D2-3351-46EA-BA73-FAADE29F1240}" type="pres">
      <dgm:prSet presAssocID="{ACB185F3-E99C-46C7-BCB8-EF61A26A60CE}" presName="accentRepeatNode" presStyleLbl="solidFgAcc1" presStyleIdx="2" presStyleCnt="7"/>
      <dgm:spPr/>
    </dgm:pt>
    <dgm:pt modelId="{BEF8AF65-5E3D-40F6-9983-2D5BA23C9FD6}" type="pres">
      <dgm:prSet presAssocID="{E1673F96-EC75-4081-A99C-AF49B72ED2F6}" presName="text_4" presStyleLbl="node1" presStyleIdx="3" presStyleCnt="7">
        <dgm:presLayoutVars>
          <dgm:bulletEnabled val="1"/>
        </dgm:presLayoutVars>
      </dgm:prSet>
      <dgm:spPr/>
      <dgm:t>
        <a:bodyPr/>
        <a:lstStyle/>
        <a:p>
          <a:endParaRPr lang="en-AU"/>
        </a:p>
      </dgm:t>
    </dgm:pt>
    <dgm:pt modelId="{B5FD3925-1186-4E89-9AA8-4CB933285D9D}" type="pres">
      <dgm:prSet presAssocID="{E1673F96-EC75-4081-A99C-AF49B72ED2F6}" presName="accent_4" presStyleCnt="0"/>
      <dgm:spPr/>
    </dgm:pt>
    <dgm:pt modelId="{3C60BCD2-1536-4E28-86EC-C71FB153BB15}" type="pres">
      <dgm:prSet presAssocID="{E1673F96-EC75-4081-A99C-AF49B72ED2F6}" presName="accentRepeatNode" presStyleLbl="solidFgAcc1" presStyleIdx="3" presStyleCnt="7"/>
      <dgm:spPr/>
    </dgm:pt>
    <dgm:pt modelId="{C76EE202-91BD-47F5-9E38-676B25792DA5}" type="pres">
      <dgm:prSet presAssocID="{F85F6B61-9048-4A59-9401-51FC3D7CE6F6}" presName="text_5" presStyleLbl="node1" presStyleIdx="4" presStyleCnt="7">
        <dgm:presLayoutVars>
          <dgm:bulletEnabled val="1"/>
        </dgm:presLayoutVars>
      </dgm:prSet>
      <dgm:spPr/>
      <dgm:t>
        <a:bodyPr/>
        <a:lstStyle/>
        <a:p>
          <a:endParaRPr lang="en-AU"/>
        </a:p>
      </dgm:t>
    </dgm:pt>
    <dgm:pt modelId="{068D24D6-0370-415E-B80E-E5F53E1104D4}" type="pres">
      <dgm:prSet presAssocID="{F85F6B61-9048-4A59-9401-51FC3D7CE6F6}" presName="accent_5" presStyleCnt="0"/>
      <dgm:spPr/>
    </dgm:pt>
    <dgm:pt modelId="{FCB74987-8316-498F-BAD2-96992B21ED28}" type="pres">
      <dgm:prSet presAssocID="{F85F6B61-9048-4A59-9401-51FC3D7CE6F6}" presName="accentRepeatNode" presStyleLbl="solidFgAcc1" presStyleIdx="4" presStyleCnt="7"/>
      <dgm:spPr/>
    </dgm:pt>
    <dgm:pt modelId="{02DFAAC0-F0F5-4D3C-BB60-ABA9A99C4244}" type="pres">
      <dgm:prSet presAssocID="{215E4433-70B2-43B8-98C7-E7C191D2626C}" presName="text_6" presStyleLbl="node1" presStyleIdx="5" presStyleCnt="7">
        <dgm:presLayoutVars>
          <dgm:bulletEnabled val="1"/>
        </dgm:presLayoutVars>
      </dgm:prSet>
      <dgm:spPr/>
      <dgm:t>
        <a:bodyPr/>
        <a:lstStyle/>
        <a:p>
          <a:endParaRPr lang="en-AU"/>
        </a:p>
      </dgm:t>
    </dgm:pt>
    <dgm:pt modelId="{E322964C-4065-45A4-8A0C-FB81EBE856BC}" type="pres">
      <dgm:prSet presAssocID="{215E4433-70B2-43B8-98C7-E7C191D2626C}" presName="accent_6" presStyleCnt="0"/>
      <dgm:spPr/>
    </dgm:pt>
    <dgm:pt modelId="{EF815435-4DCD-450A-99DC-E840A9DB8886}" type="pres">
      <dgm:prSet presAssocID="{215E4433-70B2-43B8-98C7-E7C191D2626C}" presName="accentRepeatNode" presStyleLbl="solidFgAcc1" presStyleIdx="5" presStyleCnt="7"/>
      <dgm:spPr/>
    </dgm:pt>
    <dgm:pt modelId="{6D1E2225-80C1-44DA-84BA-772189316865}" type="pres">
      <dgm:prSet presAssocID="{FF2C8955-9CAD-49B6-8625-37388648E3AC}" presName="text_7" presStyleLbl="node1" presStyleIdx="6" presStyleCnt="7">
        <dgm:presLayoutVars>
          <dgm:bulletEnabled val="1"/>
        </dgm:presLayoutVars>
      </dgm:prSet>
      <dgm:spPr/>
      <dgm:t>
        <a:bodyPr/>
        <a:lstStyle/>
        <a:p>
          <a:endParaRPr lang="en-AU"/>
        </a:p>
      </dgm:t>
    </dgm:pt>
    <dgm:pt modelId="{8719A69A-318E-43B6-9396-A4219B5B513A}" type="pres">
      <dgm:prSet presAssocID="{FF2C8955-9CAD-49B6-8625-37388648E3AC}" presName="accent_7" presStyleCnt="0"/>
      <dgm:spPr/>
    </dgm:pt>
    <dgm:pt modelId="{A7994C6C-0D32-44AF-B4F6-7E3432B59FD6}" type="pres">
      <dgm:prSet presAssocID="{FF2C8955-9CAD-49B6-8625-37388648E3AC}" presName="accentRepeatNode" presStyleLbl="solidFgAcc1" presStyleIdx="6" presStyleCnt="7"/>
      <dgm:spPr/>
    </dgm:pt>
  </dgm:ptLst>
  <dgm:cxnLst>
    <dgm:cxn modelId="{6A2B72AE-B054-4400-9470-244B8B26A079}" type="presOf" srcId="{E1673F96-EC75-4081-A99C-AF49B72ED2F6}" destId="{BEF8AF65-5E3D-40F6-9983-2D5BA23C9FD6}" srcOrd="0" destOrd="0" presId="urn:microsoft.com/office/officeart/2008/layout/VerticalCurvedList"/>
    <dgm:cxn modelId="{D0685860-6075-4120-8A82-F48A7B28755D}" type="presOf" srcId="{F961119B-B9A3-424B-B0DD-29B5E4601349}" destId="{30C159CF-BBFC-4043-BB1C-90076B011EE5}" srcOrd="0" destOrd="0" presId="urn:microsoft.com/office/officeart/2008/layout/VerticalCurvedList"/>
    <dgm:cxn modelId="{6C791A97-B041-4F7C-AEAB-DD22A49DCB26}" type="presOf" srcId="{FF2C8955-9CAD-49B6-8625-37388648E3AC}" destId="{6D1E2225-80C1-44DA-84BA-772189316865}" srcOrd="0" destOrd="0" presId="urn:microsoft.com/office/officeart/2008/layout/VerticalCurvedList"/>
    <dgm:cxn modelId="{75875E85-E7B9-42E1-8FA1-7E8519C66953}" srcId="{03C049D5-7FDA-485C-B597-76064EE66676}" destId="{215E4433-70B2-43B8-98C7-E7C191D2626C}" srcOrd="5" destOrd="0" parTransId="{31293929-29D3-4A14-9F7B-BB0BA8A92363}" sibTransId="{28B97ED1-B254-4D09-8B4A-95D5AEFC805E}"/>
    <dgm:cxn modelId="{EA67006C-6DC3-4655-BB4B-63263DC1E039}" srcId="{03C049D5-7FDA-485C-B597-76064EE66676}" destId="{264D4AF9-12CE-4978-854D-F6865451D4E2}" srcOrd="0" destOrd="0" parTransId="{29CDB24E-17F0-496A-9CD0-888A13021A96}" sibTransId="{F961119B-B9A3-424B-B0DD-29B5E4601349}"/>
    <dgm:cxn modelId="{176D3EC5-48CA-41DC-A636-1AB60B4AD28B}" srcId="{03C049D5-7FDA-485C-B597-76064EE66676}" destId="{F85F6B61-9048-4A59-9401-51FC3D7CE6F6}" srcOrd="4" destOrd="0" parTransId="{794067EF-80B0-48BC-9D9C-4E9869C9B113}" sibTransId="{C10710FA-71F1-41F9-91BD-49276BE7B037}"/>
    <dgm:cxn modelId="{C73AFEDC-6E26-4D76-A260-CBF3A7F98A22}" srcId="{03C049D5-7FDA-485C-B597-76064EE66676}" destId="{E1673F96-EC75-4081-A99C-AF49B72ED2F6}" srcOrd="3" destOrd="0" parTransId="{E61E7AAD-A2F7-4E52-B482-8AC3EC1FFFF5}" sibTransId="{6B9D4CD0-665D-445E-9591-F6BE8C8F2177}"/>
    <dgm:cxn modelId="{6BB943EE-3AEA-4808-BB00-2803274B5AA1}" type="presOf" srcId="{ACB185F3-E99C-46C7-BCB8-EF61A26A60CE}" destId="{9538E11E-3A27-4336-81A2-57BB18EFCC6F}" srcOrd="0" destOrd="0" presId="urn:microsoft.com/office/officeart/2008/layout/VerticalCurvedList"/>
    <dgm:cxn modelId="{73E9F44F-D378-462A-91CF-2E73C9E72FB8}" type="presOf" srcId="{215E4433-70B2-43B8-98C7-E7C191D2626C}" destId="{02DFAAC0-F0F5-4D3C-BB60-ABA9A99C4244}" srcOrd="0" destOrd="0" presId="urn:microsoft.com/office/officeart/2008/layout/VerticalCurvedList"/>
    <dgm:cxn modelId="{AF147FBD-4EFA-4FE0-8BAE-5BEE5688866B}" srcId="{03C049D5-7FDA-485C-B597-76064EE66676}" destId="{62CE794F-F7A7-43CE-98BA-940D10A5AB53}" srcOrd="1" destOrd="0" parTransId="{08755CD1-2BF5-487F-9307-E5339E4690F5}" sibTransId="{EB65CBEE-13E2-4354-A07B-20985DE17267}"/>
    <dgm:cxn modelId="{D3104852-DAFB-4308-8857-7BBE16FF9D91}" srcId="{03C049D5-7FDA-485C-B597-76064EE66676}" destId="{FF2C8955-9CAD-49B6-8625-37388648E3AC}" srcOrd="6" destOrd="0" parTransId="{D5128BCB-52A4-479C-AA3C-42A8709A4881}" sibTransId="{9789C256-6EDC-4A3C-97A3-6FDC731B28CD}"/>
    <dgm:cxn modelId="{669F2244-1FBC-4DA3-83BB-96B886275D25}" type="presOf" srcId="{264D4AF9-12CE-4978-854D-F6865451D4E2}" destId="{FD4C316E-DA65-4D70-8838-16C3F147F389}" srcOrd="0" destOrd="0" presId="urn:microsoft.com/office/officeart/2008/layout/VerticalCurvedList"/>
    <dgm:cxn modelId="{40BAB3FA-DC75-44E2-B0FC-1458E603E4DF}" type="presOf" srcId="{03C049D5-7FDA-485C-B597-76064EE66676}" destId="{E435D2BF-A296-4C53-864E-3475C9C2EF28}" srcOrd="0" destOrd="0" presId="urn:microsoft.com/office/officeart/2008/layout/VerticalCurvedList"/>
    <dgm:cxn modelId="{8214A756-B3FD-4D71-9AD4-C069B83F6B8F}" type="presOf" srcId="{F85F6B61-9048-4A59-9401-51FC3D7CE6F6}" destId="{C76EE202-91BD-47F5-9E38-676B25792DA5}" srcOrd="0" destOrd="0" presId="urn:microsoft.com/office/officeart/2008/layout/VerticalCurvedList"/>
    <dgm:cxn modelId="{24CFC9CC-AF33-4F34-AC9A-9A0FE8E98C35}" srcId="{03C049D5-7FDA-485C-B597-76064EE66676}" destId="{ACB185F3-E99C-46C7-BCB8-EF61A26A60CE}" srcOrd="2" destOrd="0" parTransId="{FA96E9DC-85E8-4B29-AF86-D8BFA16A5C1E}" sibTransId="{8BADBBAE-780F-40B7-8857-3D97EE79E75E}"/>
    <dgm:cxn modelId="{8196F05E-E736-4673-B39E-9EB0D24136B3}" type="presOf" srcId="{62CE794F-F7A7-43CE-98BA-940D10A5AB53}" destId="{67688254-A4C3-4208-BC64-66069A3E7C83}" srcOrd="0" destOrd="0" presId="urn:microsoft.com/office/officeart/2008/layout/VerticalCurvedList"/>
    <dgm:cxn modelId="{08C30500-19C6-4CA8-8E6D-A8B9114D3B03}" type="presParOf" srcId="{E435D2BF-A296-4C53-864E-3475C9C2EF28}" destId="{6B371AC0-2078-469E-9F73-7BBEDE674032}" srcOrd="0" destOrd="0" presId="urn:microsoft.com/office/officeart/2008/layout/VerticalCurvedList"/>
    <dgm:cxn modelId="{5DD1F468-B35A-4310-A4F4-D16E1C668F51}" type="presParOf" srcId="{6B371AC0-2078-469E-9F73-7BBEDE674032}" destId="{0820112C-4696-46CB-93AA-21CCE6C1EF22}" srcOrd="0" destOrd="0" presId="urn:microsoft.com/office/officeart/2008/layout/VerticalCurvedList"/>
    <dgm:cxn modelId="{B8291394-1A54-4CCA-B01C-1EDAE48EAE5C}" type="presParOf" srcId="{0820112C-4696-46CB-93AA-21CCE6C1EF22}" destId="{C0B33E23-7D74-4B9A-9856-241D49ADF2A8}" srcOrd="0" destOrd="0" presId="urn:microsoft.com/office/officeart/2008/layout/VerticalCurvedList"/>
    <dgm:cxn modelId="{E63330B9-A8E8-40AF-95C7-541BB589F1C7}" type="presParOf" srcId="{0820112C-4696-46CB-93AA-21CCE6C1EF22}" destId="{30C159CF-BBFC-4043-BB1C-90076B011EE5}" srcOrd="1" destOrd="0" presId="urn:microsoft.com/office/officeart/2008/layout/VerticalCurvedList"/>
    <dgm:cxn modelId="{135EFAC9-822A-48A7-AC5D-5620BE448F68}" type="presParOf" srcId="{0820112C-4696-46CB-93AA-21CCE6C1EF22}" destId="{098E97DB-5434-4CBC-B25A-43FFBFDCAF06}" srcOrd="2" destOrd="0" presId="urn:microsoft.com/office/officeart/2008/layout/VerticalCurvedList"/>
    <dgm:cxn modelId="{428F9CBE-A410-431C-BC22-ED62950FEF6B}" type="presParOf" srcId="{0820112C-4696-46CB-93AA-21CCE6C1EF22}" destId="{0CBB4A32-91F6-4FF0-9A23-DFD9D414BD36}" srcOrd="3" destOrd="0" presId="urn:microsoft.com/office/officeart/2008/layout/VerticalCurvedList"/>
    <dgm:cxn modelId="{573DDAA3-0573-4F3F-9856-85A6B0650E82}" type="presParOf" srcId="{6B371AC0-2078-469E-9F73-7BBEDE674032}" destId="{FD4C316E-DA65-4D70-8838-16C3F147F389}" srcOrd="1" destOrd="0" presId="urn:microsoft.com/office/officeart/2008/layout/VerticalCurvedList"/>
    <dgm:cxn modelId="{D899BAAE-8C82-49AB-8868-475D759EF8E6}" type="presParOf" srcId="{6B371AC0-2078-469E-9F73-7BBEDE674032}" destId="{898A2195-03EC-4041-AE08-AB99E668F20E}" srcOrd="2" destOrd="0" presId="urn:microsoft.com/office/officeart/2008/layout/VerticalCurvedList"/>
    <dgm:cxn modelId="{3AE3B4E4-CC2B-4C0E-8FAE-054BC55034FE}" type="presParOf" srcId="{898A2195-03EC-4041-AE08-AB99E668F20E}" destId="{7DE5C9FE-620C-41A9-A0FC-0EA8C440C40E}" srcOrd="0" destOrd="0" presId="urn:microsoft.com/office/officeart/2008/layout/VerticalCurvedList"/>
    <dgm:cxn modelId="{97A3E34A-9C2B-4F22-A457-022732CD621F}" type="presParOf" srcId="{6B371AC0-2078-469E-9F73-7BBEDE674032}" destId="{67688254-A4C3-4208-BC64-66069A3E7C83}" srcOrd="3" destOrd="0" presId="urn:microsoft.com/office/officeart/2008/layout/VerticalCurvedList"/>
    <dgm:cxn modelId="{010EDC20-73D4-4CF6-9BA2-DE0BB45C4CF4}" type="presParOf" srcId="{6B371AC0-2078-469E-9F73-7BBEDE674032}" destId="{A147D234-874B-48DF-A901-701D206D8A27}" srcOrd="4" destOrd="0" presId="urn:microsoft.com/office/officeart/2008/layout/VerticalCurvedList"/>
    <dgm:cxn modelId="{22094463-BBBF-4A05-8200-7005B702AD80}" type="presParOf" srcId="{A147D234-874B-48DF-A901-701D206D8A27}" destId="{CD1F0C3B-3B1C-4915-9DED-745F22CB773A}" srcOrd="0" destOrd="0" presId="urn:microsoft.com/office/officeart/2008/layout/VerticalCurvedList"/>
    <dgm:cxn modelId="{7419785C-EE45-4F01-A081-A75BF53DAEB8}" type="presParOf" srcId="{6B371AC0-2078-469E-9F73-7BBEDE674032}" destId="{9538E11E-3A27-4336-81A2-57BB18EFCC6F}" srcOrd="5" destOrd="0" presId="urn:microsoft.com/office/officeart/2008/layout/VerticalCurvedList"/>
    <dgm:cxn modelId="{A3298A39-FD53-423C-9527-F2BEB16E7D79}" type="presParOf" srcId="{6B371AC0-2078-469E-9F73-7BBEDE674032}" destId="{9CF94C30-0015-470E-AD77-4229E2D8B638}" srcOrd="6" destOrd="0" presId="urn:microsoft.com/office/officeart/2008/layout/VerticalCurvedList"/>
    <dgm:cxn modelId="{7B1119A7-E993-47B4-AA79-588CC5CADD9C}" type="presParOf" srcId="{9CF94C30-0015-470E-AD77-4229E2D8B638}" destId="{4554F4D2-3351-46EA-BA73-FAADE29F1240}" srcOrd="0" destOrd="0" presId="urn:microsoft.com/office/officeart/2008/layout/VerticalCurvedList"/>
    <dgm:cxn modelId="{E8ED8481-CFF1-4738-84E1-89394212FAD3}" type="presParOf" srcId="{6B371AC0-2078-469E-9F73-7BBEDE674032}" destId="{BEF8AF65-5E3D-40F6-9983-2D5BA23C9FD6}" srcOrd="7" destOrd="0" presId="urn:microsoft.com/office/officeart/2008/layout/VerticalCurvedList"/>
    <dgm:cxn modelId="{DEAF138B-C135-4764-B2AB-3B0E8F8D6DAB}" type="presParOf" srcId="{6B371AC0-2078-469E-9F73-7BBEDE674032}" destId="{B5FD3925-1186-4E89-9AA8-4CB933285D9D}" srcOrd="8" destOrd="0" presId="urn:microsoft.com/office/officeart/2008/layout/VerticalCurvedList"/>
    <dgm:cxn modelId="{9E057A48-0C30-48CC-9AF9-FFA44D0C70C4}" type="presParOf" srcId="{B5FD3925-1186-4E89-9AA8-4CB933285D9D}" destId="{3C60BCD2-1536-4E28-86EC-C71FB153BB15}" srcOrd="0" destOrd="0" presId="urn:microsoft.com/office/officeart/2008/layout/VerticalCurvedList"/>
    <dgm:cxn modelId="{08ACC78D-A30A-4756-A181-4530BF8EEC5F}" type="presParOf" srcId="{6B371AC0-2078-469E-9F73-7BBEDE674032}" destId="{C76EE202-91BD-47F5-9E38-676B25792DA5}" srcOrd="9" destOrd="0" presId="urn:microsoft.com/office/officeart/2008/layout/VerticalCurvedList"/>
    <dgm:cxn modelId="{0DAD737C-08DE-43A7-97DC-70817238F9EC}" type="presParOf" srcId="{6B371AC0-2078-469E-9F73-7BBEDE674032}" destId="{068D24D6-0370-415E-B80E-E5F53E1104D4}" srcOrd="10" destOrd="0" presId="urn:microsoft.com/office/officeart/2008/layout/VerticalCurvedList"/>
    <dgm:cxn modelId="{032A28C2-5C8A-4FF7-B00D-B3054A54AA42}" type="presParOf" srcId="{068D24D6-0370-415E-B80E-E5F53E1104D4}" destId="{FCB74987-8316-498F-BAD2-96992B21ED28}" srcOrd="0" destOrd="0" presId="urn:microsoft.com/office/officeart/2008/layout/VerticalCurvedList"/>
    <dgm:cxn modelId="{8F4106AC-5C25-46E5-BB4B-AED2FE91FA3F}" type="presParOf" srcId="{6B371AC0-2078-469E-9F73-7BBEDE674032}" destId="{02DFAAC0-F0F5-4D3C-BB60-ABA9A99C4244}" srcOrd="11" destOrd="0" presId="urn:microsoft.com/office/officeart/2008/layout/VerticalCurvedList"/>
    <dgm:cxn modelId="{29537486-F1B1-4152-B4AF-6111CD6AE555}" type="presParOf" srcId="{6B371AC0-2078-469E-9F73-7BBEDE674032}" destId="{E322964C-4065-45A4-8A0C-FB81EBE856BC}" srcOrd="12" destOrd="0" presId="urn:microsoft.com/office/officeart/2008/layout/VerticalCurvedList"/>
    <dgm:cxn modelId="{04526ACF-12D2-4331-9797-0976895ADD46}" type="presParOf" srcId="{E322964C-4065-45A4-8A0C-FB81EBE856BC}" destId="{EF815435-4DCD-450A-99DC-E840A9DB8886}" srcOrd="0" destOrd="0" presId="urn:microsoft.com/office/officeart/2008/layout/VerticalCurvedList"/>
    <dgm:cxn modelId="{368E1742-2D9C-4CA9-B542-0E8CC2E21522}" type="presParOf" srcId="{6B371AC0-2078-469E-9F73-7BBEDE674032}" destId="{6D1E2225-80C1-44DA-84BA-772189316865}" srcOrd="13" destOrd="0" presId="urn:microsoft.com/office/officeart/2008/layout/VerticalCurvedList"/>
    <dgm:cxn modelId="{EA46272B-E07A-4176-AE5D-467F7E7E8240}" type="presParOf" srcId="{6B371AC0-2078-469E-9F73-7BBEDE674032}" destId="{8719A69A-318E-43B6-9396-A4219B5B513A}" srcOrd="14" destOrd="0" presId="urn:microsoft.com/office/officeart/2008/layout/VerticalCurvedList"/>
    <dgm:cxn modelId="{AD401C02-8108-455F-BF7F-B4092DB6C2FE}" type="presParOf" srcId="{8719A69A-318E-43B6-9396-A4219B5B513A}" destId="{A7994C6C-0D32-44AF-B4F6-7E3432B59F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159CF-BBFC-4043-BB1C-90076B011EE5}">
      <dsp:nvSpPr>
        <dsp:cNvPr id="0" name=""/>
        <dsp:cNvSpPr/>
      </dsp:nvSpPr>
      <dsp:spPr>
        <a:xfrm>
          <a:off x="-6122739" y="-937410"/>
          <a:ext cx="7293489" cy="7293489"/>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4C316E-DA65-4D70-8838-16C3F147F389}">
      <dsp:nvSpPr>
        <dsp:cNvPr id="0" name=""/>
        <dsp:cNvSpPr/>
      </dsp:nvSpPr>
      <dsp:spPr>
        <a:xfrm>
          <a:off x="380119" y="246332"/>
          <a:ext cx="4483011"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Aim</a:t>
          </a:r>
          <a:endParaRPr lang="en-AU" sz="2500" kern="1200" dirty="0"/>
        </a:p>
      </dsp:txBody>
      <dsp:txXfrm>
        <a:off x="380119" y="246332"/>
        <a:ext cx="4483011" cy="492448"/>
      </dsp:txXfrm>
    </dsp:sp>
    <dsp:sp modelId="{7DE5C9FE-620C-41A9-A0FC-0EA8C440C40E}">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688254-A4C3-4208-BC64-66069A3E7C83}">
      <dsp:nvSpPr>
        <dsp:cNvPr id="0" name=""/>
        <dsp:cNvSpPr/>
      </dsp:nvSpPr>
      <dsp:spPr>
        <a:xfrm>
          <a:off x="826075" y="985438"/>
          <a:ext cx="4037054"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Materials</a:t>
          </a:r>
          <a:endParaRPr lang="en-AU" sz="2500" kern="1200" dirty="0"/>
        </a:p>
      </dsp:txBody>
      <dsp:txXfrm>
        <a:off x="826075" y="985438"/>
        <a:ext cx="4037054" cy="492448"/>
      </dsp:txXfrm>
    </dsp:sp>
    <dsp:sp modelId="{CD1F0C3B-3B1C-4915-9DED-745F22CB773A}">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8E11E-3A27-4336-81A2-57BB18EFCC6F}">
      <dsp:nvSpPr>
        <dsp:cNvPr id="0" name=""/>
        <dsp:cNvSpPr/>
      </dsp:nvSpPr>
      <dsp:spPr>
        <a:xfrm>
          <a:off x="1070457" y="1724003"/>
          <a:ext cx="3792672"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Method</a:t>
          </a:r>
          <a:endParaRPr lang="en-AU" sz="2500" kern="1200" dirty="0"/>
        </a:p>
      </dsp:txBody>
      <dsp:txXfrm>
        <a:off x="1070457" y="1724003"/>
        <a:ext cx="3792672" cy="492448"/>
      </dsp:txXfrm>
    </dsp:sp>
    <dsp:sp modelId="{4554F4D2-3351-46EA-BA73-FAADE29F1240}">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8AF65-5E3D-40F6-9983-2D5BA23C9FD6}">
      <dsp:nvSpPr>
        <dsp:cNvPr id="0" name=""/>
        <dsp:cNvSpPr/>
      </dsp:nvSpPr>
      <dsp:spPr>
        <a:xfrm>
          <a:off x="1148486" y="2463109"/>
          <a:ext cx="3714644"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Hypothesis</a:t>
          </a:r>
          <a:endParaRPr lang="en-AU" sz="2500" kern="1200" dirty="0"/>
        </a:p>
      </dsp:txBody>
      <dsp:txXfrm>
        <a:off x="1148486" y="2463109"/>
        <a:ext cx="3714644" cy="492448"/>
      </dsp:txXfrm>
    </dsp:sp>
    <dsp:sp modelId="{3C60BCD2-1536-4E28-86EC-C71FB153BB15}">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EE202-91BD-47F5-9E38-676B25792DA5}">
      <dsp:nvSpPr>
        <dsp:cNvPr id="0" name=""/>
        <dsp:cNvSpPr/>
      </dsp:nvSpPr>
      <dsp:spPr>
        <a:xfrm>
          <a:off x="1070457" y="3202216"/>
          <a:ext cx="3792672"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Results</a:t>
          </a:r>
          <a:endParaRPr lang="en-AU" sz="2500" kern="1200" dirty="0"/>
        </a:p>
      </dsp:txBody>
      <dsp:txXfrm>
        <a:off x="1070457" y="3202216"/>
        <a:ext cx="3792672" cy="492448"/>
      </dsp:txXfrm>
    </dsp:sp>
    <dsp:sp modelId="{FCB74987-8316-498F-BAD2-96992B21ED28}">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FAAC0-F0F5-4D3C-BB60-ABA9A99C4244}">
      <dsp:nvSpPr>
        <dsp:cNvPr id="0" name=""/>
        <dsp:cNvSpPr/>
      </dsp:nvSpPr>
      <dsp:spPr>
        <a:xfrm>
          <a:off x="826075" y="3940780"/>
          <a:ext cx="4037054"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Discussion</a:t>
          </a:r>
          <a:endParaRPr lang="en-AU" sz="2500" kern="1200" dirty="0"/>
        </a:p>
      </dsp:txBody>
      <dsp:txXfrm>
        <a:off x="826075" y="3940780"/>
        <a:ext cx="4037054" cy="492448"/>
      </dsp:txXfrm>
    </dsp:sp>
    <dsp:sp modelId="{EF815435-4DCD-450A-99DC-E840A9DB8886}">
      <dsp:nvSpPr>
        <dsp:cNvPr id="0" name=""/>
        <dsp:cNvSpPr/>
      </dsp:nvSpPr>
      <dsp:spPr>
        <a:xfrm>
          <a:off x="518295" y="3879224"/>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E2225-80C1-44DA-84BA-772189316865}">
      <dsp:nvSpPr>
        <dsp:cNvPr id="0" name=""/>
        <dsp:cNvSpPr/>
      </dsp:nvSpPr>
      <dsp:spPr>
        <a:xfrm>
          <a:off x="380119" y="4679886"/>
          <a:ext cx="4483011"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Conclusion</a:t>
          </a:r>
          <a:endParaRPr lang="en-AU" sz="2500" kern="1200" dirty="0"/>
        </a:p>
      </dsp:txBody>
      <dsp:txXfrm>
        <a:off x="380119" y="4679886"/>
        <a:ext cx="4483011" cy="492448"/>
      </dsp:txXfrm>
    </dsp:sp>
    <dsp:sp modelId="{A7994C6C-0D32-44AF-B4F6-7E3432B59FD6}">
      <dsp:nvSpPr>
        <dsp:cNvPr id="0" name=""/>
        <dsp:cNvSpPr/>
      </dsp:nvSpPr>
      <dsp:spPr>
        <a:xfrm>
          <a:off x="72339" y="4618330"/>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372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33588" y="0"/>
            <a:ext cx="4309798" cy="343721"/>
          </a:xfrm>
          <a:prstGeom prst="rect">
            <a:avLst/>
          </a:prstGeom>
        </p:spPr>
        <p:txBody>
          <a:bodyPr vert="horz" lIns="91440" tIns="45720" rIns="91440" bIns="45720" rtlCol="0"/>
          <a:lstStyle>
            <a:lvl1pPr algn="r">
              <a:defRPr sz="1200"/>
            </a:lvl1pPr>
          </a:lstStyle>
          <a:p>
            <a:fld id="{6126ABE0-6480-4C81-A497-74A993864056}" type="datetimeFigureOut">
              <a:rPr lang="en-AU" smtClean="0"/>
              <a:t>3/01/2017</a:t>
            </a:fld>
            <a:endParaRPr lang="en-AU"/>
          </a:p>
        </p:txBody>
      </p:sp>
      <p:sp>
        <p:nvSpPr>
          <p:cNvPr id="4" name="Footer Placeholder 3"/>
          <p:cNvSpPr>
            <a:spLocks noGrp="1"/>
          </p:cNvSpPr>
          <p:nvPr>
            <p:ph type="ftr" sz="quarter" idx="2"/>
          </p:nvPr>
        </p:nvSpPr>
        <p:spPr>
          <a:xfrm>
            <a:off x="0" y="6514279"/>
            <a:ext cx="4309798" cy="34372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33588" y="6514279"/>
            <a:ext cx="4309798" cy="343721"/>
          </a:xfrm>
          <a:prstGeom prst="rect">
            <a:avLst/>
          </a:prstGeom>
        </p:spPr>
        <p:txBody>
          <a:bodyPr vert="horz" lIns="91440" tIns="45720" rIns="91440" bIns="45720" rtlCol="0" anchor="b"/>
          <a:lstStyle>
            <a:lvl1pPr algn="r">
              <a:defRPr sz="1200"/>
            </a:lvl1pPr>
          </a:lstStyle>
          <a:p>
            <a:fld id="{A02425DB-38DA-4F4B-A97C-71C062FF2F11}" type="slidenum">
              <a:rPr lang="en-AU" smtClean="0"/>
              <a:t>‹#›</a:t>
            </a:fld>
            <a:endParaRPr lang="en-AU"/>
          </a:p>
        </p:txBody>
      </p:sp>
    </p:spTree>
    <p:extLst>
      <p:ext uri="{BB962C8B-B14F-4D97-AF65-F5344CB8AC3E}">
        <p14:creationId xmlns:p14="http://schemas.microsoft.com/office/powerpoint/2010/main" val="30054247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1BAD5F0-977F-4836-977C-24042CEF1264}" type="datetimeFigureOut">
              <a:rPr lang="en-AU" smtClean="0"/>
              <a:t>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12358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1BAD5F0-977F-4836-977C-24042CEF1264}" type="datetimeFigureOut">
              <a:rPr lang="en-AU" smtClean="0"/>
              <a:t>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106987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1BAD5F0-977F-4836-977C-24042CEF1264}" type="datetimeFigureOut">
              <a:rPr lang="en-AU" smtClean="0"/>
              <a:t>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351220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1BAD5F0-977F-4836-977C-24042CEF1264}" type="datetimeFigureOut">
              <a:rPr lang="en-AU" smtClean="0"/>
              <a:t>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262758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AD5F0-977F-4836-977C-24042CEF1264}" type="datetimeFigureOut">
              <a:rPr lang="en-AU" smtClean="0"/>
              <a:t>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107610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1BAD5F0-977F-4836-977C-24042CEF1264}" type="datetimeFigureOut">
              <a:rPr lang="en-AU" smtClean="0"/>
              <a:t>3/01/2017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309100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1BAD5F0-977F-4836-977C-24042CEF1264}" type="datetimeFigureOut">
              <a:rPr lang="en-AU" smtClean="0"/>
              <a:t>3/01/2017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379637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1BAD5F0-977F-4836-977C-24042CEF1264}" type="datetimeFigureOut">
              <a:rPr lang="en-AU" smtClean="0"/>
              <a:t>3/01/2017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148265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AD5F0-977F-4836-977C-24042CEF1264}" type="datetimeFigureOut">
              <a:rPr lang="en-AU" smtClean="0"/>
              <a:t>3/01/2017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388064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AD5F0-977F-4836-977C-24042CEF1264}" type="datetimeFigureOut">
              <a:rPr lang="en-AU" smtClean="0"/>
              <a:t>3/01/2017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168075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AD5F0-977F-4836-977C-24042CEF1264}" type="datetimeFigureOut">
              <a:rPr lang="en-AU" smtClean="0"/>
              <a:t>3/01/2017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1BA944-225B-424C-83DC-4551DC66157F}" type="slidenum">
              <a:rPr lang="en-AU" smtClean="0"/>
              <a:t>‹#›</a:t>
            </a:fld>
            <a:endParaRPr lang="en-AU"/>
          </a:p>
        </p:txBody>
      </p:sp>
    </p:spTree>
    <p:extLst>
      <p:ext uri="{BB962C8B-B14F-4D97-AF65-F5344CB8AC3E}">
        <p14:creationId xmlns:p14="http://schemas.microsoft.com/office/powerpoint/2010/main" val="33347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AD5F0-977F-4836-977C-24042CEF1264}" type="datetimeFigureOut">
              <a:rPr lang="en-AU" smtClean="0"/>
              <a:t>3/01/2017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BA944-225B-424C-83DC-4551DC66157F}" type="slidenum">
              <a:rPr lang="en-AU" smtClean="0"/>
              <a:t>‹#›</a:t>
            </a:fld>
            <a:endParaRPr lang="en-AU"/>
          </a:p>
        </p:txBody>
      </p:sp>
    </p:spTree>
    <p:extLst>
      <p:ext uri="{BB962C8B-B14F-4D97-AF65-F5344CB8AC3E}">
        <p14:creationId xmlns:p14="http://schemas.microsoft.com/office/powerpoint/2010/main" val="372200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IFz_-KzURY"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
        <p:nvSpPr>
          <p:cNvPr id="3" name="TextBox 2"/>
          <p:cNvSpPr txBox="1"/>
          <p:nvPr/>
        </p:nvSpPr>
        <p:spPr>
          <a:xfrm>
            <a:off x="3810000" y="2487443"/>
            <a:ext cx="4571999" cy="2246769"/>
          </a:xfrm>
          <a:prstGeom prst="rect">
            <a:avLst/>
          </a:prstGeom>
          <a:noFill/>
        </p:spPr>
        <p:txBody>
          <a:bodyPr wrap="square" rtlCol="0">
            <a:spAutoFit/>
          </a:bodyPr>
          <a:lstStyle/>
          <a:p>
            <a:pPr algn="ctr"/>
            <a:r>
              <a:rPr lang="en-AU" sz="6800" dirty="0" smtClean="0">
                <a:latin typeface="Janda Safe and Sound" panose="02000503000000020004" pitchFamily="2" charset="0"/>
                <a:ea typeface="YummyCupcakes" panose="02000603000000000000" pitchFamily="2" charset="0"/>
              </a:rPr>
              <a:t>Scientific Method</a:t>
            </a:r>
            <a:endParaRPr lang="en-AU" sz="6800" dirty="0">
              <a:latin typeface="Janda Safe and Sound" panose="02000503000000020004" pitchFamily="2" charset="0"/>
              <a:ea typeface="YummyCupcakes" panose="02000603000000000000" pitchFamily="2" charset="0"/>
            </a:endParaRPr>
          </a:p>
        </p:txBody>
      </p:sp>
    </p:spTree>
    <p:extLst>
      <p:ext uri="{BB962C8B-B14F-4D97-AF65-F5344CB8AC3E}">
        <p14:creationId xmlns:p14="http://schemas.microsoft.com/office/powerpoint/2010/main" val="63689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646331"/>
          </a:xfrm>
          <a:prstGeom prst="rect">
            <a:avLst/>
          </a:prstGeom>
          <a:noFill/>
        </p:spPr>
        <p:txBody>
          <a:bodyPr wrap="square" rtlCol="0">
            <a:spAutoFit/>
          </a:bodyPr>
          <a:lstStyle/>
          <a:p>
            <a:pPr algn="ctr"/>
            <a:r>
              <a:rPr lang="en-AU" sz="3600" dirty="0" smtClean="0"/>
              <a:t>Using data to draw conclusions worksheet</a:t>
            </a:r>
            <a:endParaRPr lang="en-AU" sz="3600" dirty="0"/>
          </a:p>
        </p:txBody>
      </p:sp>
      <p:sp>
        <p:nvSpPr>
          <p:cNvPr id="4" name="Rectangle 3"/>
          <p:cNvSpPr/>
          <p:nvPr/>
        </p:nvSpPr>
        <p:spPr>
          <a:xfrm>
            <a:off x="604615" y="1347318"/>
            <a:ext cx="10994573" cy="1569660"/>
          </a:xfrm>
          <a:prstGeom prst="rect">
            <a:avLst/>
          </a:prstGeom>
        </p:spPr>
        <p:txBody>
          <a:bodyPr wrap="square">
            <a:spAutoFit/>
          </a:bodyPr>
          <a:lstStyle/>
          <a:p>
            <a:r>
              <a:rPr lang="en-AU" sz="2400" dirty="0" smtClean="0"/>
              <a:t>3. Kerry </a:t>
            </a:r>
            <a:r>
              <a:rPr lang="en-AU" sz="2400" dirty="0"/>
              <a:t>conducts an experiment using 5 different types of plants. She thinks that sunflowers (plant A) will grow the </a:t>
            </a:r>
            <a:r>
              <a:rPr lang="en-AU" sz="2400" dirty="0" smtClean="0"/>
              <a:t>quickest </a:t>
            </a:r>
            <a:r>
              <a:rPr lang="en-AU" sz="2400" dirty="0"/>
              <a:t>because they are the tallest of the bunch. She gives them all the same amount of sunlight and water. She tracks the plants’ growth and then creates a bar graph after one month. What conclusions can she draw?</a:t>
            </a:r>
            <a:endParaRPr lang="en-AU" sz="4000" dirty="0"/>
          </a:p>
        </p:txBody>
      </p:sp>
      <p:sp>
        <p:nvSpPr>
          <p:cNvPr id="6" name="Rounded Rectangle 5"/>
          <p:cNvSpPr/>
          <p:nvPr/>
        </p:nvSpPr>
        <p:spPr>
          <a:xfrm>
            <a:off x="4153989" y="3317966"/>
            <a:ext cx="7445199" cy="2991394"/>
          </a:xfrm>
          <a:prstGeom prst="roundRect">
            <a:avLst/>
          </a:prstGeom>
          <a:noFill/>
          <a:ln w="76200">
            <a:solidFill>
              <a:srgbClr val="E347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solidFill>
                  <a:srgbClr val="E34790"/>
                </a:solidFill>
              </a:rPr>
              <a:t>In conclusion, plant D grew the quickest (14cm) compared to Plant A (11cm) over one month </a:t>
            </a:r>
            <a:endParaRPr lang="en-AU" dirty="0"/>
          </a:p>
        </p:txBody>
      </p:sp>
      <p:pic>
        <p:nvPicPr>
          <p:cNvPr id="5" name="Picture 4"/>
          <p:cNvPicPr>
            <a:picLocks noChangeAspect="1"/>
          </p:cNvPicPr>
          <p:nvPr/>
        </p:nvPicPr>
        <p:blipFill>
          <a:blip r:embed="rId3"/>
          <a:stretch>
            <a:fillRect/>
          </a:stretch>
        </p:blipFill>
        <p:spPr>
          <a:xfrm>
            <a:off x="270101" y="3317966"/>
            <a:ext cx="3645045" cy="3396343"/>
          </a:xfrm>
          <a:prstGeom prst="rect">
            <a:avLst/>
          </a:prstGeom>
        </p:spPr>
      </p:pic>
    </p:spTree>
    <p:extLst>
      <p:ext uri="{BB962C8B-B14F-4D97-AF65-F5344CB8AC3E}">
        <p14:creationId xmlns:p14="http://schemas.microsoft.com/office/powerpoint/2010/main" val="41650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dirty="0" smtClean="0"/>
              <a:t>Aim/Purpose Worksheet</a:t>
            </a:r>
            <a:endParaRPr lang="en-AU" sz="4000" dirty="0"/>
          </a:p>
        </p:txBody>
      </p:sp>
      <p:pic>
        <p:nvPicPr>
          <p:cNvPr id="5" name="Picture 4"/>
          <p:cNvPicPr>
            <a:picLocks noChangeAspect="1"/>
          </p:cNvPicPr>
          <p:nvPr/>
        </p:nvPicPr>
        <p:blipFill>
          <a:blip r:embed="rId3"/>
          <a:stretch>
            <a:fillRect/>
          </a:stretch>
        </p:blipFill>
        <p:spPr>
          <a:xfrm>
            <a:off x="2453423" y="1182148"/>
            <a:ext cx="6643453" cy="4909559"/>
          </a:xfrm>
          <a:prstGeom prst="rect">
            <a:avLst/>
          </a:prstGeom>
        </p:spPr>
      </p:pic>
      <p:sp>
        <p:nvSpPr>
          <p:cNvPr id="9" name="TextBox 8"/>
          <p:cNvSpPr txBox="1"/>
          <p:nvPr/>
        </p:nvSpPr>
        <p:spPr>
          <a:xfrm>
            <a:off x="2670217" y="2189479"/>
            <a:ext cx="7592097" cy="461665"/>
          </a:xfrm>
          <a:prstGeom prst="rect">
            <a:avLst/>
          </a:prstGeom>
          <a:noFill/>
        </p:spPr>
        <p:txBody>
          <a:bodyPr wrap="square" rtlCol="0">
            <a:spAutoFit/>
          </a:bodyPr>
          <a:lstStyle/>
          <a:p>
            <a:r>
              <a:rPr lang="en-AU" sz="2400" dirty="0" smtClean="0">
                <a:solidFill>
                  <a:srgbClr val="0070C0"/>
                </a:solidFill>
              </a:rPr>
              <a:t>See which type of detergent makes the biggest bubbles</a:t>
            </a:r>
            <a:endParaRPr lang="en-AU" sz="2400" dirty="0">
              <a:solidFill>
                <a:srgbClr val="0070C0"/>
              </a:solidFill>
            </a:endParaRPr>
          </a:p>
        </p:txBody>
      </p:sp>
      <p:sp>
        <p:nvSpPr>
          <p:cNvPr id="10" name="TextBox 9"/>
          <p:cNvSpPr txBox="1"/>
          <p:nvPr/>
        </p:nvSpPr>
        <p:spPr>
          <a:xfrm>
            <a:off x="2670218" y="4325155"/>
            <a:ext cx="7592097" cy="461665"/>
          </a:xfrm>
          <a:prstGeom prst="rect">
            <a:avLst/>
          </a:prstGeom>
          <a:noFill/>
        </p:spPr>
        <p:txBody>
          <a:bodyPr wrap="square" rtlCol="0">
            <a:spAutoFit/>
          </a:bodyPr>
          <a:lstStyle/>
          <a:p>
            <a:r>
              <a:rPr lang="en-AU" sz="2400" dirty="0" smtClean="0">
                <a:solidFill>
                  <a:srgbClr val="0070C0"/>
                </a:solidFill>
              </a:rPr>
              <a:t>See which type of fertiliser makes plants grow best</a:t>
            </a:r>
            <a:endParaRPr lang="en-AU" sz="2400" dirty="0">
              <a:solidFill>
                <a:srgbClr val="0070C0"/>
              </a:solidFill>
            </a:endParaRPr>
          </a:p>
        </p:txBody>
      </p:sp>
      <p:sp>
        <p:nvSpPr>
          <p:cNvPr id="11" name="TextBox 10"/>
          <p:cNvSpPr txBox="1"/>
          <p:nvPr/>
        </p:nvSpPr>
        <p:spPr>
          <a:xfrm>
            <a:off x="2670218" y="6236319"/>
            <a:ext cx="7592097" cy="461665"/>
          </a:xfrm>
          <a:prstGeom prst="rect">
            <a:avLst/>
          </a:prstGeom>
          <a:noFill/>
        </p:spPr>
        <p:txBody>
          <a:bodyPr wrap="square" rtlCol="0">
            <a:spAutoFit/>
          </a:bodyPr>
          <a:lstStyle/>
          <a:p>
            <a:r>
              <a:rPr lang="en-AU" sz="2400" dirty="0" smtClean="0">
                <a:solidFill>
                  <a:srgbClr val="0070C0"/>
                </a:solidFill>
              </a:rPr>
              <a:t>See if your sense of smell affects your sense of taste </a:t>
            </a:r>
            <a:endParaRPr lang="en-AU" sz="2400" dirty="0">
              <a:solidFill>
                <a:srgbClr val="0070C0"/>
              </a:solidFill>
            </a:endParaRPr>
          </a:p>
        </p:txBody>
      </p:sp>
    </p:spTree>
    <p:extLst>
      <p:ext uri="{BB962C8B-B14F-4D97-AF65-F5344CB8AC3E}">
        <p14:creationId xmlns:p14="http://schemas.microsoft.com/office/powerpoint/2010/main" val="296064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dirty="0" smtClean="0"/>
              <a:t>Aim/Purpose Worksheet</a:t>
            </a:r>
            <a:endParaRPr lang="en-AU" sz="4000" dirty="0"/>
          </a:p>
        </p:txBody>
      </p:sp>
      <p:pic>
        <p:nvPicPr>
          <p:cNvPr id="5" name="Picture 4"/>
          <p:cNvPicPr>
            <a:picLocks noChangeAspect="1"/>
          </p:cNvPicPr>
          <p:nvPr/>
        </p:nvPicPr>
        <p:blipFill>
          <a:blip r:embed="rId3"/>
          <a:stretch>
            <a:fillRect/>
          </a:stretch>
        </p:blipFill>
        <p:spPr>
          <a:xfrm>
            <a:off x="1322355" y="1347318"/>
            <a:ext cx="9559094" cy="4886881"/>
          </a:xfrm>
          <a:prstGeom prst="rect">
            <a:avLst/>
          </a:prstGeom>
        </p:spPr>
      </p:pic>
      <p:sp>
        <p:nvSpPr>
          <p:cNvPr id="6" name="TextBox 5"/>
          <p:cNvSpPr txBox="1"/>
          <p:nvPr/>
        </p:nvSpPr>
        <p:spPr>
          <a:xfrm>
            <a:off x="2305852" y="2916866"/>
            <a:ext cx="7896239" cy="461665"/>
          </a:xfrm>
          <a:prstGeom prst="rect">
            <a:avLst/>
          </a:prstGeom>
          <a:noFill/>
        </p:spPr>
        <p:txBody>
          <a:bodyPr wrap="square" rtlCol="0">
            <a:spAutoFit/>
          </a:bodyPr>
          <a:lstStyle/>
          <a:p>
            <a:r>
              <a:rPr lang="en-AU" sz="2400" dirty="0" smtClean="0">
                <a:solidFill>
                  <a:srgbClr val="0070C0"/>
                </a:solidFill>
              </a:rPr>
              <a:t>See how different curved surfaces affect the reflection of light</a:t>
            </a:r>
            <a:endParaRPr lang="en-AU" sz="2400" dirty="0">
              <a:solidFill>
                <a:srgbClr val="0070C0"/>
              </a:solidFill>
            </a:endParaRPr>
          </a:p>
        </p:txBody>
      </p:sp>
      <p:sp>
        <p:nvSpPr>
          <p:cNvPr id="7" name="TextBox 6"/>
          <p:cNvSpPr txBox="1"/>
          <p:nvPr/>
        </p:nvSpPr>
        <p:spPr>
          <a:xfrm>
            <a:off x="2305853" y="5594410"/>
            <a:ext cx="7592097" cy="461665"/>
          </a:xfrm>
          <a:prstGeom prst="rect">
            <a:avLst/>
          </a:prstGeom>
          <a:noFill/>
        </p:spPr>
        <p:txBody>
          <a:bodyPr wrap="square" rtlCol="0">
            <a:spAutoFit/>
          </a:bodyPr>
          <a:lstStyle/>
          <a:p>
            <a:r>
              <a:rPr lang="en-AU" sz="2400" dirty="0" smtClean="0">
                <a:solidFill>
                  <a:srgbClr val="0070C0"/>
                </a:solidFill>
              </a:rPr>
              <a:t>See which type of cereal contains the most iron</a:t>
            </a:r>
            <a:endParaRPr lang="en-AU" sz="2400" dirty="0">
              <a:solidFill>
                <a:srgbClr val="0070C0"/>
              </a:solidFill>
            </a:endParaRPr>
          </a:p>
        </p:txBody>
      </p:sp>
    </p:spTree>
    <p:extLst>
      <p:ext uri="{BB962C8B-B14F-4D97-AF65-F5344CB8AC3E}">
        <p14:creationId xmlns:p14="http://schemas.microsoft.com/office/powerpoint/2010/main" val="16490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dirty="0" smtClean="0"/>
              <a:t>Conclusion Worksheet</a:t>
            </a:r>
            <a:endParaRPr lang="en-AU" sz="4000" dirty="0"/>
          </a:p>
        </p:txBody>
      </p:sp>
      <p:pic>
        <p:nvPicPr>
          <p:cNvPr id="2" name="Picture 1"/>
          <p:cNvPicPr>
            <a:picLocks noChangeAspect="1"/>
          </p:cNvPicPr>
          <p:nvPr/>
        </p:nvPicPr>
        <p:blipFill>
          <a:blip r:embed="rId3"/>
          <a:stretch>
            <a:fillRect/>
          </a:stretch>
        </p:blipFill>
        <p:spPr>
          <a:xfrm>
            <a:off x="0" y="1347318"/>
            <a:ext cx="12015989" cy="3348351"/>
          </a:xfrm>
          <a:prstGeom prst="rect">
            <a:avLst/>
          </a:prstGeom>
        </p:spPr>
      </p:pic>
      <p:sp>
        <p:nvSpPr>
          <p:cNvPr id="5" name="TextBox 4"/>
          <p:cNvSpPr txBox="1"/>
          <p:nvPr/>
        </p:nvSpPr>
        <p:spPr>
          <a:xfrm>
            <a:off x="631416" y="4860839"/>
            <a:ext cx="9954834" cy="830997"/>
          </a:xfrm>
          <a:prstGeom prst="rect">
            <a:avLst/>
          </a:prstGeom>
          <a:noFill/>
        </p:spPr>
        <p:txBody>
          <a:bodyPr wrap="square" rtlCol="0">
            <a:spAutoFit/>
          </a:bodyPr>
          <a:lstStyle/>
          <a:p>
            <a:r>
              <a:rPr lang="en-AU" sz="2400" dirty="0" smtClean="0">
                <a:solidFill>
                  <a:srgbClr val="0070C0"/>
                </a:solidFill>
              </a:rPr>
              <a:t>In conclusion, </a:t>
            </a:r>
            <a:r>
              <a:rPr lang="en-AU" sz="2400" dirty="0">
                <a:solidFill>
                  <a:srgbClr val="0070C0"/>
                </a:solidFill>
              </a:rPr>
              <a:t>o</a:t>
            </a:r>
            <a:r>
              <a:rPr lang="en-AU" sz="2400" dirty="0" smtClean="0">
                <a:solidFill>
                  <a:srgbClr val="0070C0"/>
                </a:solidFill>
              </a:rPr>
              <a:t>ur </a:t>
            </a:r>
            <a:r>
              <a:rPr lang="en-AU" sz="2400" dirty="0" smtClean="0">
                <a:solidFill>
                  <a:srgbClr val="0070C0"/>
                </a:solidFill>
              </a:rPr>
              <a:t>results show that the toy car travels faster along a smooth </a:t>
            </a:r>
            <a:r>
              <a:rPr lang="en-AU" sz="2400" dirty="0" smtClean="0">
                <a:solidFill>
                  <a:srgbClr val="0070C0"/>
                </a:solidFill>
              </a:rPr>
              <a:t>surface (105 seconds) </a:t>
            </a:r>
            <a:r>
              <a:rPr lang="en-AU" sz="2400" dirty="0" smtClean="0">
                <a:solidFill>
                  <a:srgbClr val="0070C0"/>
                </a:solidFill>
              </a:rPr>
              <a:t>than a rough </a:t>
            </a:r>
            <a:r>
              <a:rPr lang="en-AU" sz="2400" dirty="0" smtClean="0">
                <a:solidFill>
                  <a:srgbClr val="0070C0"/>
                </a:solidFill>
              </a:rPr>
              <a:t>surface (205 seconds)</a:t>
            </a:r>
            <a:endParaRPr lang="en-AU" sz="2400" dirty="0">
              <a:solidFill>
                <a:srgbClr val="0070C0"/>
              </a:solidFill>
            </a:endParaRPr>
          </a:p>
        </p:txBody>
      </p:sp>
    </p:spTree>
    <p:extLst>
      <p:ext uri="{BB962C8B-B14F-4D97-AF65-F5344CB8AC3E}">
        <p14:creationId xmlns:p14="http://schemas.microsoft.com/office/powerpoint/2010/main" val="24645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dirty="0" smtClean="0"/>
              <a:t>Conclusion Worksheet</a:t>
            </a:r>
            <a:endParaRPr lang="en-AU" sz="4000" dirty="0"/>
          </a:p>
        </p:txBody>
      </p:sp>
      <p:pic>
        <p:nvPicPr>
          <p:cNvPr id="5" name="Picture 4"/>
          <p:cNvPicPr>
            <a:picLocks noChangeAspect="1"/>
          </p:cNvPicPr>
          <p:nvPr/>
        </p:nvPicPr>
        <p:blipFill>
          <a:blip r:embed="rId3"/>
          <a:stretch>
            <a:fillRect/>
          </a:stretch>
        </p:blipFill>
        <p:spPr>
          <a:xfrm>
            <a:off x="214431" y="1182148"/>
            <a:ext cx="6074857" cy="5675852"/>
          </a:xfrm>
          <a:prstGeom prst="rect">
            <a:avLst/>
          </a:prstGeom>
        </p:spPr>
      </p:pic>
      <p:sp>
        <p:nvSpPr>
          <p:cNvPr id="6" name="TextBox 5"/>
          <p:cNvSpPr txBox="1"/>
          <p:nvPr/>
        </p:nvSpPr>
        <p:spPr>
          <a:xfrm>
            <a:off x="4031623" y="2055204"/>
            <a:ext cx="7533605" cy="830997"/>
          </a:xfrm>
          <a:prstGeom prst="rect">
            <a:avLst/>
          </a:prstGeom>
          <a:noFill/>
        </p:spPr>
        <p:txBody>
          <a:bodyPr wrap="square" rtlCol="0">
            <a:spAutoFit/>
          </a:bodyPr>
          <a:lstStyle/>
          <a:p>
            <a:r>
              <a:rPr lang="en-AU" sz="2400" dirty="0" smtClean="0">
                <a:solidFill>
                  <a:srgbClr val="0070C0"/>
                </a:solidFill>
              </a:rPr>
              <a:t>In conclusion, our </a:t>
            </a:r>
            <a:r>
              <a:rPr lang="en-AU" sz="2400" dirty="0" smtClean="0">
                <a:solidFill>
                  <a:srgbClr val="0070C0"/>
                </a:solidFill>
              </a:rPr>
              <a:t>results show that the temperature of the gas increases as the pressure of the container increases</a:t>
            </a:r>
            <a:endParaRPr lang="en-AU" sz="2400" dirty="0">
              <a:solidFill>
                <a:srgbClr val="0070C0"/>
              </a:solidFill>
            </a:endParaRPr>
          </a:p>
        </p:txBody>
      </p:sp>
    </p:spTree>
    <p:extLst>
      <p:ext uri="{BB962C8B-B14F-4D97-AF65-F5344CB8AC3E}">
        <p14:creationId xmlns:p14="http://schemas.microsoft.com/office/powerpoint/2010/main" val="25516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pic>
        <p:nvPicPr>
          <p:cNvPr id="5" name="Picture 4">
            <a:hlinkClick r:id="rId3"/>
          </p:cNvPr>
          <p:cNvPicPr>
            <a:picLocks noChangeAspect="1"/>
          </p:cNvPicPr>
          <p:nvPr/>
        </p:nvPicPr>
        <p:blipFill>
          <a:blip r:embed="rId4"/>
          <a:stretch>
            <a:fillRect/>
          </a:stretch>
        </p:blipFill>
        <p:spPr>
          <a:xfrm>
            <a:off x="1631119" y="1347318"/>
            <a:ext cx="9019707" cy="5120505"/>
          </a:xfrm>
          <a:prstGeom prst="rect">
            <a:avLst/>
          </a:prstGeom>
        </p:spPr>
      </p:pic>
      <p:sp>
        <p:nvSpPr>
          <p:cNvPr id="6" name="Rectangle 5"/>
          <p:cNvSpPr/>
          <p:nvPr/>
        </p:nvSpPr>
        <p:spPr>
          <a:xfrm>
            <a:off x="3706845" y="6467822"/>
            <a:ext cx="4868256" cy="369332"/>
          </a:xfrm>
          <a:prstGeom prst="rect">
            <a:avLst/>
          </a:prstGeom>
        </p:spPr>
        <p:txBody>
          <a:bodyPr wrap="none">
            <a:spAutoFit/>
          </a:bodyPr>
          <a:lstStyle/>
          <a:p>
            <a:r>
              <a:rPr lang="en-AU" dirty="0">
                <a:hlinkClick r:id="rId3"/>
              </a:rPr>
              <a:t>https://www.youtube.com/watch?v=KIFz_-</a:t>
            </a:r>
            <a:r>
              <a:rPr lang="en-AU" dirty="0" smtClean="0">
                <a:hlinkClick r:id="rId3"/>
              </a:rPr>
              <a:t>KzURY</a:t>
            </a:r>
            <a:r>
              <a:rPr lang="en-AU" dirty="0" smtClean="0"/>
              <a:t> </a:t>
            </a:r>
            <a:endParaRPr lang="en-AU" dirty="0"/>
          </a:p>
        </p:txBody>
      </p:sp>
      <p:sp>
        <p:nvSpPr>
          <p:cNvPr id="8" name="TextBox 7"/>
          <p:cNvSpPr txBox="1"/>
          <p:nvPr/>
        </p:nvSpPr>
        <p:spPr>
          <a:xfrm>
            <a:off x="1983345" y="309093"/>
            <a:ext cx="8062175" cy="707886"/>
          </a:xfrm>
          <a:prstGeom prst="rect">
            <a:avLst/>
          </a:prstGeom>
          <a:noFill/>
        </p:spPr>
        <p:txBody>
          <a:bodyPr wrap="square" rtlCol="0">
            <a:spAutoFit/>
          </a:bodyPr>
          <a:lstStyle/>
          <a:p>
            <a:pPr algn="ctr"/>
            <a:r>
              <a:rPr lang="en-AU" sz="4000" dirty="0" smtClean="0"/>
              <a:t>Scientific Method</a:t>
            </a:r>
            <a:endParaRPr lang="en-AU" sz="4000" dirty="0"/>
          </a:p>
        </p:txBody>
      </p:sp>
    </p:spTree>
    <p:extLst>
      <p:ext uri="{BB962C8B-B14F-4D97-AF65-F5344CB8AC3E}">
        <p14:creationId xmlns:p14="http://schemas.microsoft.com/office/powerpoint/2010/main" val="3073526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dirty="0" smtClean="0"/>
              <a:t>Scientific Report Writing </a:t>
            </a:r>
            <a:endParaRPr lang="en-AU" sz="4000" dirty="0"/>
          </a:p>
        </p:txBody>
      </p:sp>
      <p:sp>
        <p:nvSpPr>
          <p:cNvPr id="2" name="TextBox 1"/>
          <p:cNvSpPr txBox="1"/>
          <p:nvPr/>
        </p:nvSpPr>
        <p:spPr>
          <a:xfrm>
            <a:off x="11804" y="2042325"/>
            <a:ext cx="5255655" cy="3416320"/>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When completing a practical activity we always write up a scientific report.</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a:t>Scientific reports are used by scientists to </a:t>
            </a:r>
            <a:r>
              <a:rPr lang="en-AU" sz="2400" dirty="0" smtClean="0"/>
              <a:t>communicate to </a:t>
            </a:r>
            <a:r>
              <a:rPr lang="en-AU" sz="2400" dirty="0"/>
              <a:t>other scientists how they performed an </a:t>
            </a:r>
            <a:r>
              <a:rPr lang="en-AU" sz="2400" dirty="0" smtClean="0"/>
              <a:t>experiment and </a:t>
            </a:r>
            <a:r>
              <a:rPr lang="en-AU" sz="2400" dirty="0"/>
              <a:t>what they found out in it</a:t>
            </a:r>
            <a:r>
              <a:rPr lang="en-AU" sz="2400" dirty="0" smtClean="0"/>
              <a:t>.</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Reports have the following structure:</a:t>
            </a:r>
            <a:endParaRPr lang="en-AU" sz="2400" dirty="0"/>
          </a:p>
        </p:txBody>
      </p:sp>
      <p:graphicFrame>
        <p:nvGraphicFramePr>
          <p:cNvPr id="5" name="Diagram 4"/>
          <p:cNvGraphicFramePr/>
          <p:nvPr>
            <p:extLst/>
          </p:nvPr>
        </p:nvGraphicFramePr>
        <p:xfrm>
          <a:off x="6037330" y="1182148"/>
          <a:ext cx="4935470" cy="541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598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a:t>Scientific Report Writing </a:t>
            </a:r>
            <a:endParaRPr lang="en-AU" sz="4000" dirty="0"/>
          </a:p>
        </p:txBody>
      </p:sp>
      <p:sp>
        <p:nvSpPr>
          <p:cNvPr id="2" name="Rectangle 1"/>
          <p:cNvSpPr/>
          <p:nvPr/>
        </p:nvSpPr>
        <p:spPr>
          <a:xfrm>
            <a:off x="472224" y="1182148"/>
            <a:ext cx="7345251" cy="1569660"/>
          </a:xfrm>
          <a:prstGeom prst="rect">
            <a:avLst/>
          </a:prstGeom>
        </p:spPr>
        <p:txBody>
          <a:bodyPr wrap="square">
            <a:spAutoFit/>
          </a:bodyPr>
          <a:lstStyle/>
          <a:p>
            <a:r>
              <a:rPr lang="en-AU" sz="3600" b="1" dirty="0">
                <a:solidFill>
                  <a:srgbClr val="F788B9"/>
                </a:solidFill>
                <a:latin typeface="+mj-lt"/>
              </a:rPr>
              <a:t>Aim or purpose</a:t>
            </a:r>
          </a:p>
          <a:p>
            <a:r>
              <a:rPr lang="en-AU" sz="2000" dirty="0">
                <a:solidFill>
                  <a:srgbClr val="000000"/>
                </a:solidFill>
                <a:latin typeface="+mj-lt"/>
              </a:rPr>
              <a:t>The </a:t>
            </a:r>
            <a:r>
              <a:rPr lang="en-AU" sz="2000" b="1" dirty="0">
                <a:solidFill>
                  <a:srgbClr val="000000"/>
                </a:solidFill>
                <a:latin typeface="+mj-lt"/>
              </a:rPr>
              <a:t>aim </a:t>
            </a:r>
            <a:r>
              <a:rPr lang="en-AU" sz="2000" dirty="0">
                <a:solidFill>
                  <a:srgbClr val="000000"/>
                </a:solidFill>
                <a:latin typeface="+mj-lt"/>
              </a:rPr>
              <a:t>or </a:t>
            </a:r>
            <a:r>
              <a:rPr lang="en-AU" sz="2000" b="1" dirty="0">
                <a:solidFill>
                  <a:srgbClr val="000000"/>
                </a:solidFill>
                <a:latin typeface="+mj-lt"/>
              </a:rPr>
              <a:t>purpose </a:t>
            </a:r>
            <a:r>
              <a:rPr lang="en-AU" sz="2000" dirty="0">
                <a:solidFill>
                  <a:srgbClr val="000000"/>
                </a:solidFill>
                <a:latin typeface="+mj-lt"/>
              </a:rPr>
              <a:t>is what you wanted to do in an</a:t>
            </a:r>
          </a:p>
          <a:p>
            <a:r>
              <a:rPr lang="en-AU" sz="2000" dirty="0">
                <a:solidFill>
                  <a:srgbClr val="000000"/>
                </a:solidFill>
                <a:latin typeface="+mj-lt"/>
              </a:rPr>
              <a:t>experiment or practical activity, what you wanted to</a:t>
            </a:r>
          </a:p>
          <a:p>
            <a:r>
              <a:rPr lang="en-AU" sz="2000" dirty="0">
                <a:solidFill>
                  <a:srgbClr val="000000"/>
                </a:solidFill>
                <a:latin typeface="+mj-lt"/>
              </a:rPr>
              <a:t>show or wanted to prove.</a:t>
            </a:r>
            <a:endParaRPr lang="en-AU" sz="2000" dirty="0">
              <a:latin typeface="+mj-lt"/>
            </a:endParaRPr>
          </a:p>
        </p:txBody>
      </p:sp>
      <p:sp>
        <p:nvSpPr>
          <p:cNvPr id="5" name="Rectangle 4"/>
          <p:cNvSpPr/>
          <p:nvPr/>
        </p:nvSpPr>
        <p:spPr>
          <a:xfrm>
            <a:off x="472224" y="2835134"/>
            <a:ext cx="7074795" cy="2185214"/>
          </a:xfrm>
          <a:prstGeom prst="rect">
            <a:avLst/>
          </a:prstGeom>
        </p:spPr>
        <p:txBody>
          <a:bodyPr wrap="square">
            <a:spAutoFit/>
          </a:bodyPr>
          <a:lstStyle/>
          <a:p>
            <a:r>
              <a:rPr lang="en-AU" sz="3600" b="1" dirty="0">
                <a:solidFill>
                  <a:srgbClr val="F788B9"/>
                </a:solidFill>
                <a:latin typeface="+mj-lt"/>
              </a:rPr>
              <a:t>Hypothesis (optional)</a:t>
            </a:r>
          </a:p>
          <a:p>
            <a:r>
              <a:rPr lang="en-AU" sz="2000" dirty="0">
                <a:solidFill>
                  <a:srgbClr val="000000"/>
                </a:solidFill>
                <a:latin typeface="+mj-lt"/>
              </a:rPr>
              <a:t>You probably have some idea of what might happen in</a:t>
            </a:r>
          </a:p>
          <a:p>
            <a:r>
              <a:rPr lang="en-AU" sz="2000" dirty="0">
                <a:solidFill>
                  <a:srgbClr val="000000"/>
                </a:solidFill>
                <a:latin typeface="+mj-lt"/>
              </a:rPr>
              <a:t>an experiment even before you start it. This ‘educated</a:t>
            </a:r>
          </a:p>
          <a:p>
            <a:r>
              <a:rPr lang="en-AU" sz="2000" dirty="0">
                <a:solidFill>
                  <a:srgbClr val="000000"/>
                </a:solidFill>
                <a:latin typeface="+mj-lt"/>
              </a:rPr>
              <a:t>guess’ is called your </a:t>
            </a:r>
            <a:r>
              <a:rPr lang="en-AU" sz="2000" b="1" dirty="0">
                <a:solidFill>
                  <a:srgbClr val="000000"/>
                </a:solidFill>
                <a:latin typeface="+mj-lt"/>
              </a:rPr>
              <a:t>hypothesis</a:t>
            </a:r>
            <a:r>
              <a:rPr lang="en-AU" sz="2000" dirty="0">
                <a:solidFill>
                  <a:srgbClr val="000000"/>
                </a:solidFill>
                <a:latin typeface="+mj-lt"/>
              </a:rPr>
              <a:t>. A hypothesis is an</a:t>
            </a:r>
          </a:p>
          <a:p>
            <a:r>
              <a:rPr lang="en-AU" sz="2000" dirty="0">
                <a:solidFill>
                  <a:srgbClr val="000000"/>
                </a:solidFill>
                <a:latin typeface="+mj-lt"/>
              </a:rPr>
              <a:t>inference based on what you already know. A hypothesis</a:t>
            </a:r>
          </a:p>
          <a:p>
            <a:r>
              <a:rPr lang="en-AU" sz="2000" dirty="0">
                <a:solidFill>
                  <a:srgbClr val="000000"/>
                </a:solidFill>
                <a:latin typeface="+mj-lt"/>
              </a:rPr>
              <a:t>is not always included in a scientific report.</a:t>
            </a:r>
            <a:endParaRPr lang="en-AU" sz="2000" dirty="0">
              <a:latin typeface="+mj-lt"/>
            </a:endParaRPr>
          </a:p>
        </p:txBody>
      </p:sp>
      <p:sp>
        <p:nvSpPr>
          <p:cNvPr id="6" name="Rectangle 5"/>
          <p:cNvSpPr/>
          <p:nvPr/>
        </p:nvSpPr>
        <p:spPr>
          <a:xfrm>
            <a:off x="472224" y="4980563"/>
            <a:ext cx="6096000" cy="1877437"/>
          </a:xfrm>
          <a:prstGeom prst="rect">
            <a:avLst/>
          </a:prstGeom>
        </p:spPr>
        <p:txBody>
          <a:bodyPr>
            <a:spAutoFit/>
          </a:bodyPr>
          <a:lstStyle/>
          <a:p>
            <a:r>
              <a:rPr lang="en-AU" sz="3600" b="1" dirty="0">
                <a:solidFill>
                  <a:srgbClr val="F788B9"/>
                </a:solidFill>
                <a:latin typeface="+mj-lt"/>
              </a:rPr>
              <a:t>Materials</a:t>
            </a:r>
          </a:p>
          <a:p>
            <a:r>
              <a:rPr lang="en-AU" sz="2000" dirty="0">
                <a:solidFill>
                  <a:srgbClr val="000000"/>
                </a:solidFill>
                <a:latin typeface="+mj-lt"/>
              </a:rPr>
              <a:t>This is a list of all the </a:t>
            </a:r>
            <a:r>
              <a:rPr lang="en-AU" sz="2000" i="1" dirty="0">
                <a:solidFill>
                  <a:srgbClr val="000000"/>
                </a:solidFill>
                <a:latin typeface="+mj-lt"/>
              </a:rPr>
              <a:t>important </a:t>
            </a:r>
            <a:r>
              <a:rPr lang="en-AU" sz="2000" b="1" dirty="0">
                <a:solidFill>
                  <a:srgbClr val="000000"/>
                </a:solidFill>
                <a:latin typeface="+mj-lt"/>
              </a:rPr>
              <a:t>equipment</a:t>
            </a:r>
            <a:r>
              <a:rPr lang="en-AU" sz="2000" dirty="0">
                <a:solidFill>
                  <a:srgbClr val="000000"/>
                </a:solidFill>
                <a:latin typeface="+mj-lt"/>
              </a:rPr>
              <a:t>, chemicals</a:t>
            </a:r>
          </a:p>
          <a:p>
            <a:r>
              <a:rPr lang="en-AU" sz="2000" dirty="0">
                <a:solidFill>
                  <a:srgbClr val="000000"/>
                </a:solidFill>
                <a:latin typeface="+mj-lt"/>
              </a:rPr>
              <a:t>and materials that you used. If equipment comes in</a:t>
            </a:r>
          </a:p>
          <a:p>
            <a:r>
              <a:rPr lang="en-AU" sz="2000" dirty="0">
                <a:solidFill>
                  <a:srgbClr val="000000"/>
                </a:solidFill>
                <a:latin typeface="+mj-lt"/>
              </a:rPr>
              <a:t>different sizes, then make sure you include the size you</a:t>
            </a:r>
          </a:p>
          <a:p>
            <a:r>
              <a:rPr lang="en-AU" sz="2000" dirty="0">
                <a:solidFill>
                  <a:srgbClr val="000000"/>
                </a:solidFill>
                <a:latin typeface="+mj-lt"/>
              </a:rPr>
              <a:t>used (for example, 250 mL beaker).</a:t>
            </a:r>
            <a:endParaRPr lang="en-AU" sz="2000" dirty="0">
              <a:latin typeface="+mj-lt"/>
            </a:endParaRPr>
          </a:p>
        </p:txBody>
      </p:sp>
      <p:pic>
        <p:nvPicPr>
          <p:cNvPr id="8" name="Picture 7"/>
          <p:cNvPicPr>
            <a:picLocks noChangeAspect="1"/>
          </p:cNvPicPr>
          <p:nvPr/>
        </p:nvPicPr>
        <p:blipFill>
          <a:blip r:embed="rId3"/>
          <a:stretch>
            <a:fillRect/>
          </a:stretch>
        </p:blipFill>
        <p:spPr>
          <a:xfrm>
            <a:off x="6474920" y="1347317"/>
            <a:ext cx="5114925" cy="2162175"/>
          </a:xfrm>
          <a:prstGeom prst="rect">
            <a:avLst/>
          </a:prstGeom>
        </p:spPr>
      </p:pic>
      <p:pic>
        <p:nvPicPr>
          <p:cNvPr id="9" name="Picture 8"/>
          <p:cNvPicPr>
            <a:picLocks noChangeAspect="1"/>
          </p:cNvPicPr>
          <p:nvPr/>
        </p:nvPicPr>
        <p:blipFill>
          <a:blip r:embed="rId4"/>
          <a:stretch>
            <a:fillRect/>
          </a:stretch>
        </p:blipFill>
        <p:spPr>
          <a:xfrm>
            <a:off x="6474920" y="4602968"/>
            <a:ext cx="4402017" cy="2103905"/>
          </a:xfrm>
          <a:prstGeom prst="rect">
            <a:avLst/>
          </a:prstGeom>
        </p:spPr>
      </p:pic>
      <p:sp>
        <p:nvSpPr>
          <p:cNvPr id="10" name="TextBox 9"/>
          <p:cNvSpPr txBox="1"/>
          <p:nvPr/>
        </p:nvSpPr>
        <p:spPr>
          <a:xfrm>
            <a:off x="6568224" y="3592818"/>
            <a:ext cx="4494728" cy="923330"/>
          </a:xfrm>
          <a:prstGeom prst="rect">
            <a:avLst/>
          </a:prstGeom>
          <a:noFill/>
        </p:spPr>
        <p:txBody>
          <a:bodyPr wrap="square" rtlCol="0">
            <a:spAutoFit/>
          </a:bodyPr>
          <a:lstStyle/>
          <a:p>
            <a:r>
              <a:rPr lang="en-AU" dirty="0" smtClean="0">
                <a:solidFill>
                  <a:schemeClr val="tx1">
                    <a:lumMod val="85000"/>
                    <a:lumOff val="15000"/>
                  </a:schemeClr>
                </a:solidFill>
                <a:latin typeface="Times New Roman" panose="02020603050405020304" pitchFamily="18" charset="0"/>
                <a:cs typeface="Times New Roman" panose="02020603050405020304" pitchFamily="18" charset="0"/>
              </a:rPr>
              <a:t>HYPOTHESIS:</a:t>
            </a:r>
          </a:p>
          <a:p>
            <a:r>
              <a:rPr lang="en-AU" dirty="0" smtClean="0">
                <a:solidFill>
                  <a:schemeClr val="tx1">
                    <a:lumMod val="85000"/>
                    <a:lumOff val="15000"/>
                  </a:schemeClr>
                </a:solidFill>
                <a:latin typeface="Times New Roman" panose="02020603050405020304" pitchFamily="18" charset="0"/>
                <a:cs typeface="Times New Roman" panose="02020603050405020304" pitchFamily="18" charset="0"/>
              </a:rPr>
              <a:t>More sugar will dissolve in hot water then will in cold water</a:t>
            </a:r>
            <a:endParaRPr lang="en-AU"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836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a:t>Scientific Report Writing </a:t>
            </a:r>
            <a:endParaRPr lang="en-AU" sz="4000" dirty="0"/>
          </a:p>
        </p:txBody>
      </p:sp>
      <p:sp>
        <p:nvSpPr>
          <p:cNvPr id="7" name="Rectangle 6"/>
          <p:cNvSpPr/>
          <p:nvPr/>
        </p:nvSpPr>
        <p:spPr>
          <a:xfrm>
            <a:off x="176011" y="1764649"/>
            <a:ext cx="6096000" cy="2492990"/>
          </a:xfrm>
          <a:prstGeom prst="rect">
            <a:avLst/>
          </a:prstGeom>
        </p:spPr>
        <p:txBody>
          <a:bodyPr>
            <a:spAutoFit/>
          </a:bodyPr>
          <a:lstStyle/>
          <a:p>
            <a:r>
              <a:rPr lang="en-AU" sz="3600" b="1" dirty="0">
                <a:solidFill>
                  <a:srgbClr val="F788B9"/>
                </a:solidFill>
                <a:latin typeface="+mj-lt"/>
              </a:rPr>
              <a:t>Method or procedure</a:t>
            </a:r>
          </a:p>
          <a:p>
            <a:r>
              <a:rPr lang="en-AU" sz="2000" dirty="0">
                <a:solidFill>
                  <a:srgbClr val="000000"/>
                </a:solidFill>
                <a:latin typeface="+mj-lt"/>
              </a:rPr>
              <a:t>The </a:t>
            </a:r>
            <a:r>
              <a:rPr lang="en-AU" sz="2000" b="1" dirty="0">
                <a:solidFill>
                  <a:srgbClr val="000000"/>
                </a:solidFill>
                <a:latin typeface="+mj-lt"/>
              </a:rPr>
              <a:t>method </a:t>
            </a:r>
            <a:r>
              <a:rPr lang="en-AU" sz="2000" dirty="0">
                <a:solidFill>
                  <a:srgbClr val="000000"/>
                </a:solidFill>
                <a:latin typeface="+mj-lt"/>
              </a:rPr>
              <a:t>or </a:t>
            </a:r>
            <a:r>
              <a:rPr lang="en-AU" sz="2000" b="1" dirty="0">
                <a:solidFill>
                  <a:srgbClr val="000000"/>
                </a:solidFill>
                <a:latin typeface="+mj-lt"/>
              </a:rPr>
              <a:t>procedure </a:t>
            </a:r>
            <a:r>
              <a:rPr lang="en-AU" sz="2000" dirty="0">
                <a:solidFill>
                  <a:srgbClr val="000000"/>
                </a:solidFill>
                <a:latin typeface="+mj-lt"/>
              </a:rPr>
              <a:t>is a detailed </a:t>
            </a:r>
            <a:r>
              <a:rPr lang="en-AU" sz="2000" dirty="0" smtClean="0">
                <a:solidFill>
                  <a:srgbClr val="000000"/>
                </a:solidFill>
                <a:latin typeface="+mj-lt"/>
              </a:rPr>
              <a:t>list (always written in steps) </a:t>
            </a:r>
            <a:r>
              <a:rPr lang="en-AU" sz="2000" dirty="0">
                <a:solidFill>
                  <a:srgbClr val="000000"/>
                </a:solidFill>
                <a:latin typeface="+mj-lt"/>
              </a:rPr>
              <a:t>of what </a:t>
            </a:r>
            <a:r>
              <a:rPr lang="en-AU" sz="2000" dirty="0" smtClean="0">
                <a:solidFill>
                  <a:srgbClr val="000000"/>
                </a:solidFill>
                <a:latin typeface="+mj-lt"/>
              </a:rPr>
              <a:t>you did </a:t>
            </a:r>
            <a:r>
              <a:rPr lang="en-AU" sz="2000" dirty="0">
                <a:solidFill>
                  <a:srgbClr val="000000"/>
                </a:solidFill>
                <a:latin typeface="+mj-lt"/>
              </a:rPr>
              <a:t>in the experiment. You must include what </a:t>
            </a:r>
            <a:r>
              <a:rPr lang="en-AU" sz="2000" dirty="0" smtClean="0">
                <a:solidFill>
                  <a:srgbClr val="000000"/>
                </a:solidFill>
                <a:latin typeface="+mj-lt"/>
              </a:rPr>
              <a:t>quantities were </a:t>
            </a:r>
            <a:r>
              <a:rPr lang="en-AU" sz="2000" dirty="0">
                <a:solidFill>
                  <a:srgbClr val="000000"/>
                </a:solidFill>
                <a:latin typeface="+mj-lt"/>
              </a:rPr>
              <a:t>used (for example, 5 g, 2 spatula loads or 10 mL</a:t>
            </a:r>
            <a:r>
              <a:rPr lang="en-AU" sz="2000" dirty="0" smtClean="0">
                <a:solidFill>
                  <a:srgbClr val="000000"/>
                </a:solidFill>
                <a:latin typeface="+mj-lt"/>
              </a:rPr>
              <a:t>), and </a:t>
            </a:r>
            <a:r>
              <a:rPr lang="en-AU" sz="2000" dirty="0">
                <a:solidFill>
                  <a:srgbClr val="000000"/>
                </a:solidFill>
                <a:latin typeface="+mj-lt"/>
              </a:rPr>
              <a:t>the exact order in which the steps of the </a:t>
            </a:r>
            <a:r>
              <a:rPr lang="en-AU" sz="2000" dirty="0" smtClean="0">
                <a:solidFill>
                  <a:srgbClr val="000000"/>
                </a:solidFill>
                <a:latin typeface="+mj-lt"/>
              </a:rPr>
              <a:t>experiment were </a:t>
            </a:r>
            <a:r>
              <a:rPr lang="en-AU" sz="2000" dirty="0">
                <a:solidFill>
                  <a:srgbClr val="000000"/>
                </a:solidFill>
                <a:latin typeface="+mj-lt"/>
              </a:rPr>
              <a:t>performed. A diagram of the experiment is a </a:t>
            </a:r>
            <a:r>
              <a:rPr lang="en-AU" sz="2000" dirty="0" smtClean="0">
                <a:solidFill>
                  <a:srgbClr val="000000"/>
                </a:solidFill>
                <a:latin typeface="+mj-lt"/>
              </a:rPr>
              <a:t>useful way </a:t>
            </a:r>
            <a:r>
              <a:rPr lang="en-AU" sz="2000" dirty="0">
                <a:solidFill>
                  <a:srgbClr val="000000"/>
                </a:solidFill>
                <a:latin typeface="+mj-lt"/>
              </a:rPr>
              <a:t>of showing what you did.</a:t>
            </a:r>
            <a:endParaRPr lang="en-AU" sz="2000" dirty="0">
              <a:latin typeface="+mj-lt"/>
            </a:endParaRPr>
          </a:p>
        </p:txBody>
      </p:sp>
      <p:sp>
        <p:nvSpPr>
          <p:cNvPr id="8" name="Rectangle 7"/>
          <p:cNvSpPr/>
          <p:nvPr/>
        </p:nvSpPr>
        <p:spPr>
          <a:xfrm>
            <a:off x="176011" y="4500081"/>
            <a:ext cx="6096000" cy="2185214"/>
          </a:xfrm>
          <a:prstGeom prst="rect">
            <a:avLst/>
          </a:prstGeom>
        </p:spPr>
        <p:txBody>
          <a:bodyPr>
            <a:spAutoFit/>
          </a:bodyPr>
          <a:lstStyle/>
          <a:p>
            <a:r>
              <a:rPr lang="en-AU" sz="3600" b="1" dirty="0">
                <a:solidFill>
                  <a:srgbClr val="F788B9"/>
                </a:solidFill>
                <a:latin typeface="+mj-lt"/>
              </a:rPr>
              <a:t>Results</a:t>
            </a:r>
          </a:p>
          <a:p>
            <a:r>
              <a:rPr lang="en-AU" sz="2000" b="1" dirty="0">
                <a:solidFill>
                  <a:srgbClr val="000000"/>
                </a:solidFill>
                <a:latin typeface="+mj-lt"/>
              </a:rPr>
              <a:t>Results </a:t>
            </a:r>
            <a:r>
              <a:rPr lang="en-AU" sz="2000" dirty="0">
                <a:solidFill>
                  <a:srgbClr val="000000"/>
                </a:solidFill>
                <a:latin typeface="+mj-lt"/>
              </a:rPr>
              <a:t>include all your observations and all your</a:t>
            </a:r>
          </a:p>
          <a:p>
            <a:r>
              <a:rPr lang="en-AU" sz="2000" dirty="0">
                <a:solidFill>
                  <a:srgbClr val="000000"/>
                </a:solidFill>
                <a:latin typeface="+mj-lt"/>
              </a:rPr>
              <a:t>measurements, preferably displayed in a </a:t>
            </a:r>
            <a:r>
              <a:rPr lang="en-AU" sz="2000" dirty="0" smtClean="0">
                <a:solidFill>
                  <a:srgbClr val="000000"/>
                </a:solidFill>
                <a:latin typeface="+mj-lt"/>
              </a:rPr>
              <a:t>table and sometimes a graph.</a:t>
            </a:r>
          </a:p>
          <a:p>
            <a:r>
              <a:rPr lang="en-AU" sz="2000" dirty="0">
                <a:latin typeface="+mj-lt"/>
              </a:rPr>
              <a:t>Measurements and observations are easier to read and</a:t>
            </a:r>
          </a:p>
          <a:p>
            <a:r>
              <a:rPr lang="en-AU" sz="2000" dirty="0">
                <a:latin typeface="+mj-lt"/>
              </a:rPr>
              <a:t>analyse if they are displayed in tables.</a:t>
            </a:r>
          </a:p>
        </p:txBody>
      </p:sp>
      <p:pic>
        <p:nvPicPr>
          <p:cNvPr id="9" name="Picture 8"/>
          <p:cNvPicPr>
            <a:picLocks noChangeAspect="1"/>
          </p:cNvPicPr>
          <p:nvPr/>
        </p:nvPicPr>
        <p:blipFill>
          <a:blip r:embed="rId3"/>
          <a:stretch>
            <a:fillRect/>
          </a:stretch>
        </p:blipFill>
        <p:spPr>
          <a:xfrm>
            <a:off x="6272011" y="1764649"/>
            <a:ext cx="5562600" cy="4667250"/>
          </a:xfrm>
          <a:prstGeom prst="rect">
            <a:avLst/>
          </a:prstGeom>
        </p:spPr>
      </p:pic>
    </p:spTree>
    <p:extLst>
      <p:ext uri="{BB962C8B-B14F-4D97-AF65-F5344CB8AC3E}">
        <p14:creationId xmlns:p14="http://schemas.microsoft.com/office/powerpoint/2010/main" val="3620086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a:t>Scientific Report Writing </a:t>
            </a:r>
            <a:endParaRPr lang="en-AU" sz="4000" dirty="0"/>
          </a:p>
        </p:txBody>
      </p:sp>
      <p:sp>
        <p:nvSpPr>
          <p:cNvPr id="2" name="Rectangle 1"/>
          <p:cNvSpPr/>
          <p:nvPr/>
        </p:nvSpPr>
        <p:spPr>
          <a:xfrm>
            <a:off x="279042" y="1485853"/>
            <a:ext cx="6096000" cy="3416320"/>
          </a:xfrm>
          <a:prstGeom prst="rect">
            <a:avLst/>
          </a:prstGeom>
        </p:spPr>
        <p:txBody>
          <a:bodyPr>
            <a:spAutoFit/>
          </a:bodyPr>
          <a:lstStyle/>
          <a:p>
            <a:r>
              <a:rPr lang="en-AU" sz="3600" b="1" dirty="0">
                <a:solidFill>
                  <a:srgbClr val="F788B9"/>
                </a:solidFill>
                <a:latin typeface="+mj-lt"/>
              </a:rPr>
              <a:t>Discussion or analysis</a:t>
            </a:r>
          </a:p>
          <a:p>
            <a:r>
              <a:rPr lang="en-AU" sz="2000" dirty="0">
                <a:solidFill>
                  <a:srgbClr val="000000"/>
                </a:solidFill>
                <a:latin typeface="+mj-lt"/>
              </a:rPr>
              <a:t>Include in your </a:t>
            </a:r>
            <a:r>
              <a:rPr lang="en-AU" sz="2000" b="1" dirty="0">
                <a:solidFill>
                  <a:srgbClr val="000000"/>
                </a:solidFill>
                <a:latin typeface="+mj-lt"/>
              </a:rPr>
              <a:t>discussion </a:t>
            </a:r>
            <a:r>
              <a:rPr lang="en-AU" sz="2000" dirty="0">
                <a:solidFill>
                  <a:srgbClr val="000000"/>
                </a:solidFill>
                <a:latin typeface="+mj-lt"/>
              </a:rPr>
              <a:t>or </a:t>
            </a:r>
            <a:r>
              <a:rPr lang="en-AU" sz="2000" b="1" dirty="0">
                <a:solidFill>
                  <a:srgbClr val="000000"/>
                </a:solidFill>
                <a:latin typeface="+mj-lt"/>
              </a:rPr>
              <a:t>analysis</a:t>
            </a:r>
            <a:r>
              <a:rPr lang="en-AU" sz="2000" dirty="0">
                <a:solidFill>
                  <a:srgbClr val="000000"/>
                </a:solidFill>
                <a:latin typeface="+mj-lt"/>
              </a:rPr>
              <a:t>:</a:t>
            </a:r>
          </a:p>
          <a:p>
            <a:r>
              <a:rPr lang="en-AU" sz="2000" dirty="0">
                <a:solidFill>
                  <a:srgbClr val="000000"/>
                </a:solidFill>
                <a:latin typeface="+mj-lt"/>
              </a:rPr>
              <a:t>• answers to any questions asked in the activity</a:t>
            </a:r>
          </a:p>
          <a:p>
            <a:r>
              <a:rPr lang="en-AU" sz="2000" dirty="0">
                <a:solidFill>
                  <a:srgbClr val="000000"/>
                </a:solidFill>
                <a:latin typeface="+mj-lt"/>
              </a:rPr>
              <a:t>• any graphs you plotted</a:t>
            </a:r>
          </a:p>
          <a:p>
            <a:r>
              <a:rPr lang="en-AU" sz="2000" dirty="0">
                <a:solidFill>
                  <a:srgbClr val="000000"/>
                </a:solidFill>
                <a:latin typeface="+mj-lt"/>
              </a:rPr>
              <a:t>• an explanation about what you think your results</a:t>
            </a:r>
          </a:p>
          <a:p>
            <a:r>
              <a:rPr lang="en-AU" sz="2000" dirty="0">
                <a:solidFill>
                  <a:srgbClr val="000000"/>
                </a:solidFill>
                <a:latin typeface="+mj-lt"/>
              </a:rPr>
              <a:t>showed about the experiment</a:t>
            </a:r>
          </a:p>
          <a:p>
            <a:r>
              <a:rPr lang="en-AU" sz="2000" dirty="0">
                <a:solidFill>
                  <a:srgbClr val="000000"/>
                </a:solidFill>
                <a:latin typeface="+mj-lt"/>
              </a:rPr>
              <a:t>• what you have found about the experiment from other</a:t>
            </a:r>
          </a:p>
          <a:p>
            <a:r>
              <a:rPr lang="en-AU" sz="2000" dirty="0">
                <a:solidFill>
                  <a:srgbClr val="000000"/>
                </a:solidFill>
                <a:latin typeface="+mj-lt"/>
              </a:rPr>
              <a:t>sources such as textbooks, the internet or </a:t>
            </a:r>
            <a:r>
              <a:rPr lang="en-AU" sz="2000" dirty="0" smtClean="0">
                <a:solidFill>
                  <a:srgbClr val="000000"/>
                </a:solidFill>
                <a:latin typeface="+mj-lt"/>
              </a:rPr>
              <a:t>encyclopaedia's</a:t>
            </a:r>
            <a:endParaRPr lang="en-AU" sz="2000" dirty="0">
              <a:solidFill>
                <a:srgbClr val="000000"/>
              </a:solidFill>
              <a:latin typeface="+mj-lt"/>
            </a:endParaRPr>
          </a:p>
          <a:p>
            <a:r>
              <a:rPr lang="en-AU" sz="2000" dirty="0">
                <a:solidFill>
                  <a:srgbClr val="000000"/>
                </a:solidFill>
                <a:latin typeface="+mj-lt"/>
              </a:rPr>
              <a:t>• a description of any problems you had with the</a:t>
            </a:r>
          </a:p>
          <a:p>
            <a:r>
              <a:rPr lang="en-AU" sz="2000" dirty="0">
                <a:solidFill>
                  <a:srgbClr val="000000"/>
                </a:solidFill>
                <a:latin typeface="+mj-lt"/>
              </a:rPr>
              <a:t>experiment and what you did to overcome them.</a:t>
            </a:r>
            <a:endParaRPr lang="en-AU" sz="2000" dirty="0">
              <a:latin typeface="+mj-lt"/>
            </a:endParaRPr>
          </a:p>
        </p:txBody>
      </p:sp>
      <p:sp>
        <p:nvSpPr>
          <p:cNvPr id="5" name="Rectangle 4"/>
          <p:cNvSpPr/>
          <p:nvPr/>
        </p:nvSpPr>
        <p:spPr>
          <a:xfrm>
            <a:off x="279042" y="5034291"/>
            <a:ext cx="6096000" cy="1569660"/>
          </a:xfrm>
          <a:prstGeom prst="rect">
            <a:avLst/>
          </a:prstGeom>
        </p:spPr>
        <p:txBody>
          <a:bodyPr>
            <a:spAutoFit/>
          </a:bodyPr>
          <a:lstStyle/>
          <a:p>
            <a:r>
              <a:rPr lang="en-AU" sz="3600" b="1" dirty="0">
                <a:solidFill>
                  <a:srgbClr val="F788B9"/>
                </a:solidFill>
                <a:latin typeface="+mj-lt"/>
              </a:rPr>
              <a:t>Conclusion</a:t>
            </a:r>
          </a:p>
          <a:p>
            <a:r>
              <a:rPr lang="en-AU" sz="2000" dirty="0">
                <a:solidFill>
                  <a:srgbClr val="000000"/>
                </a:solidFill>
                <a:latin typeface="+mj-lt"/>
              </a:rPr>
              <a:t>Your </a:t>
            </a:r>
            <a:r>
              <a:rPr lang="en-AU" sz="2000" b="1" dirty="0">
                <a:solidFill>
                  <a:srgbClr val="000000"/>
                </a:solidFill>
                <a:latin typeface="+mj-lt"/>
              </a:rPr>
              <a:t>conclusion </a:t>
            </a:r>
            <a:r>
              <a:rPr lang="en-AU" sz="2000" dirty="0">
                <a:solidFill>
                  <a:srgbClr val="000000"/>
                </a:solidFill>
                <a:latin typeface="+mj-lt"/>
              </a:rPr>
              <a:t>needs to summarise what you have</a:t>
            </a:r>
          </a:p>
          <a:p>
            <a:r>
              <a:rPr lang="en-AU" sz="2000" dirty="0">
                <a:solidFill>
                  <a:srgbClr val="000000"/>
                </a:solidFill>
                <a:latin typeface="+mj-lt"/>
              </a:rPr>
              <a:t>found out in the experiment. The conclusion should be</a:t>
            </a:r>
          </a:p>
          <a:p>
            <a:r>
              <a:rPr lang="en-AU" sz="2000" dirty="0">
                <a:solidFill>
                  <a:srgbClr val="000000"/>
                </a:solidFill>
                <a:latin typeface="+mj-lt"/>
              </a:rPr>
              <a:t>short and must relate to the purpose.</a:t>
            </a:r>
            <a:endParaRPr lang="en-AU" sz="2000" dirty="0">
              <a:latin typeface="+mj-lt"/>
            </a:endParaRPr>
          </a:p>
        </p:txBody>
      </p:sp>
      <p:pic>
        <p:nvPicPr>
          <p:cNvPr id="6" name="Picture 5"/>
          <p:cNvPicPr>
            <a:picLocks noChangeAspect="1"/>
          </p:cNvPicPr>
          <p:nvPr/>
        </p:nvPicPr>
        <p:blipFill>
          <a:blip r:embed="rId3"/>
          <a:stretch>
            <a:fillRect/>
          </a:stretch>
        </p:blipFill>
        <p:spPr>
          <a:xfrm>
            <a:off x="6505307" y="2200409"/>
            <a:ext cx="5543550" cy="3848100"/>
          </a:xfrm>
          <a:prstGeom prst="rect">
            <a:avLst/>
          </a:prstGeom>
        </p:spPr>
      </p:pic>
    </p:spTree>
    <p:extLst>
      <p:ext uri="{BB962C8B-B14F-4D97-AF65-F5344CB8AC3E}">
        <p14:creationId xmlns:p14="http://schemas.microsoft.com/office/powerpoint/2010/main" val="1119314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707886"/>
          </a:xfrm>
          <a:prstGeom prst="rect">
            <a:avLst/>
          </a:prstGeom>
          <a:noFill/>
        </p:spPr>
        <p:txBody>
          <a:bodyPr wrap="square" rtlCol="0">
            <a:spAutoFit/>
          </a:bodyPr>
          <a:lstStyle/>
          <a:p>
            <a:pPr algn="ctr"/>
            <a:r>
              <a:rPr lang="en-AU" sz="4000" dirty="0" smtClean="0"/>
              <a:t>Into Science Activity</a:t>
            </a:r>
            <a:endParaRPr lang="en-AU" sz="4000" dirty="0"/>
          </a:p>
        </p:txBody>
      </p:sp>
      <p:pic>
        <p:nvPicPr>
          <p:cNvPr id="6" name="Picture 5"/>
          <p:cNvPicPr>
            <a:picLocks noChangeAspect="1"/>
          </p:cNvPicPr>
          <p:nvPr/>
        </p:nvPicPr>
        <p:blipFill>
          <a:blip r:embed="rId3"/>
          <a:stretch>
            <a:fillRect/>
          </a:stretch>
        </p:blipFill>
        <p:spPr>
          <a:xfrm>
            <a:off x="1983345" y="1182148"/>
            <a:ext cx="8190962" cy="5146533"/>
          </a:xfrm>
          <a:prstGeom prst="rect">
            <a:avLst/>
          </a:prstGeom>
        </p:spPr>
      </p:pic>
      <p:sp>
        <p:nvSpPr>
          <p:cNvPr id="7" name="Rectangle 6"/>
          <p:cNvSpPr/>
          <p:nvPr/>
        </p:nvSpPr>
        <p:spPr>
          <a:xfrm>
            <a:off x="1438141" y="6468064"/>
            <a:ext cx="9805116" cy="369332"/>
          </a:xfrm>
          <a:prstGeom prst="rect">
            <a:avLst/>
          </a:prstGeom>
        </p:spPr>
        <p:txBody>
          <a:bodyPr wrap="square">
            <a:spAutoFit/>
          </a:bodyPr>
          <a:lstStyle/>
          <a:p>
            <a:pPr algn="ctr"/>
            <a:r>
              <a:rPr lang="en-AU" dirty="0"/>
              <a:t>Log in to Into Science --&gt; Activities --&gt; Science-A journey of discovery --&gt; </a:t>
            </a:r>
            <a:r>
              <a:rPr lang="en-AU" dirty="0" smtClean="0"/>
              <a:t>Order of the Scientific Method</a:t>
            </a:r>
            <a:endParaRPr lang="en-AU" dirty="0"/>
          </a:p>
        </p:txBody>
      </p:sp>
    </p:spTree>
    <p:extLst>
      <p:ext uri="{BB962C8B-B14F-4D97-AF65-F5344CB8AC3E}">
        <p14:creationId xmlns:p14="http://schemas.microsoft.com/office/powerpoint/2010/main" val="3621858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646331"/>
          </a:xfrm>
          <a:prstGeom prst="rect">
            <a:avLst/>
          </a:prstGeom>
          <a:noFill/>
        </p:spPr>
        <p:txBody>
          <a:bodyPr wrap="square" rtlCol="0">
            <a:spAutoFit/>
          </a:bodyPr>
          <a:lstStyle/>
          <a:p>
            <a:pPr algn="ctr"/>
            <a:r>
              <a:rPr lang="en-AU" sz="3600" dirty="0" smtClean="0"/>
              <a:t>Using data to draw conclusions worksheet</a:t>
            </a:r>
            <a:endParaRPr lang="en-AU" sz="3600" dirty="0"/>
          </a:p>
        </p:txBody>
      </p:sp>
      <p:sp>
        <p:nvSpPr>
          <p:cNvPr id="4" name="Rectangle 3"/>
          <p:cNvSpPr/>
          <p:nvPr/>
        </p:nvSpPr>
        <p:spPr>
          <a:xfrm>
            <a:off x="604615" y="1347318"/>
            <a:ext cx="10994573" cy="1569660"/>
          </a:xfrm>
          <a:prstGeom prst="rect">
            <a:avLst/>
          </a:prstGeom>
        </p:spPr>
        <p:txBody>
          <a:bodyPr wrap="square">
            <a:spAutoFit/>
          </a:bodyPr>
          <a:lstStyle/>
          <a:p>
            <a:r>
              <a:rPr lang="en-AU" sz="2400" dirty="0" smtClean="0">
                <a:latin typeface="Calibri Light" panose="020F0302020204030204" pitchFamily="34" charset="0"/>
                <a:ea typeface="MS Mincho"/>
                <a:cs typeface="Times New Roman" panose="02020603050405020304" pitchFamily="18" charset="0"/>
              </a:rPr>
              <a:t>1. Mrs</a:t>
            </a:r>
            <a:r>
              <a:rPr lang="en-AU" sz="2400" dirty="0">
                <a:latin typeface="Calibri Light" panose="020F0302020204030204" pitchFamily="34" charset="0"/>
                <a:ea typeface="MS Mincho"/>
                <a:cs typeface="Times New Roman" panose="02020603050405020304" pitchFamily="18" charset="0"/>
              </a:rPr>
              <a:t>. Green recently planted a garden. She wants to know if she planted flowers that attract bees. She thinks that bees like roses best based on her previous experiences. She conducts an experiment for one day, documenting how many bees visit each flower. She creates a table to organize her data. Based on her data, what conclusions can she draw?</a:t>
            </a:r>
            <a:endParaRPr lang="en-AU" sz="24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76040" y="3082148"/>
            <a:ext cx="2773000" cy="3540034"/>
          </a:xfrm>
          <a:prstGeom prst="rect">
            <a:avLst/>
          </a:prstGeom>
          <a:noFill/>
          <a:ln>
            <a:noFill/>
          </a:ln>
        </p:spPr>
      </p:pic>
      <p:sp>
        <p:nvSpPr>
          <p:cNvPr id="6" name="Rounded Rectangle 5"/>
          <p:cNvSpPr/>
          <p:nvPr/>
        </p:nvSpPr>
        <p:spPr>
          <a:xfrm>
            <a:off x="4153989" y="3317966"/>
            <a:ext cx="7445199" cy="2991394"/>
          </a:xfrm>
          <a:prstGeom prst="roundRect">
            <a:avLst/>
          </a:prstGeom>
          <a:noFill/>
          <a:ln w="76200">
            <a:solidFill>
              <a:srgbClr val="E347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solidFill>
                  <a:srgbClr val="E34790"/>
                </a:solidFill>
              </a:rPr>
              <a:t>In conclusion, bees are attracted to lily flowers (12), more than roses (2).</a:t>
            </a:r>
          </a:p>
          <a:p>
            <a:pPr algn="ctr"/>
            <a:r>
              <a:rPr lang="en-AU" sz="3200" dirty="0" smtClean="0">
                <a:solidFill>
                  <a:srgbClr val="E34790"/>
                </a:solidFill>
              </a:rPr>
              <a:t>Bees are least attracted to roses compared to all the other flowers tested.</a:t>
            </a:r>
          </a:p>
          <a:p>
            <a:pPr algn="ctr"/>
            <a:r>
              <a:rPr lang="en-AU" dirty="0" smtClean="0"/>
              <a:t>: </a:t>
            </a:r>
            <a:endParaRPr lang="en-AU" dirty="0"/>
          </a:p>
        </p:txBody>
      </p:sp>
    </p:spTree>
    <p:extLst>
      <p:ext uri="{BB962C8B-B14F-4D97-AF65-F5344CB8AC3E}">
        <p14:creationId xmlns:p14="http://schemas.microsoft.com/office/powerpoint/2010/main" val="323850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04" y="143923"/>
            <a:ext cx="12180196" cy="1038225"/>
          </a:xfrm>
          <a:prstGeom prst="rect">
            <a:avLst/>
          </a:prstGeom>
        </p:spPr>
      </p:pic>
      <p:sp>
        <p:nvSpPr>
          <p:cNvPr id="3" name="TextBox 2"/>
          <p:cNvSpPr txBox="1"/>
          <p:nvPr/>
        </p:nvSpPr>
        <p:spPr>
          <a:xfrm>
            <a:off x="1983345" y="309093"/>
            <a:ext cx="8062175" cy="646331"/>
          </a:xfrm>
          <a:prstGeom prst="rect">
            <a:avLst/>
          </a:prstGeom>
          <a:noFill/>
        </p:spPr>
        <p:txBody>
          <a:bodyPr wrap="square" rtlCol="0">
            <a:spAutoFit/>
          </a:bodyPr>
          <a:lstStyle/>
          <a:p>
            <a:pPr algn="ctr"/>
            <a:r>
              <a:rPr lang="en-AU" sz="3600" dirty="0" smtClean="0"/>
              <a:t>Using data to draw conclusions worksheet</a:t>
            </a:r>
            <a:endParaRPr lang="en-AU" sz="3600" dirty="0"/>
          </a:p>
        </p:txBody>
      </p:sp>
      <p:sp>
        <p:nvSpPr>
          <p:cNvPr id="4" name="Rectangle 3"/>
          <p:cNvSpPr/>
          <p:nvPr/>
        </p:nvSpPr>
        <p:spPr>
          <a:xfrm>
            <a:off x="604615" y="1347318"/>
            <a:ext cx="10994573" cy="1569660"/>
          </a:xfrm>
          <a:prstGeom prst="rect">
            <a:avLst/>
          </a:prstGeom>
        </p:spPr>
        <p:txBody>
          <a:bodyPr wrap="square">
            <a:spAutoFit/>
          </a:bodyPr>
          <a:lstStyle/>
          <a:p>
            <a:r>
              <a:rPr lang="en-AU" sz="2400" dirty="0" smtClean="0"/>
              <a:t>2.  </a:t>
            </a:r>
            <a:r>
              <a:rPr lang="en-AU" sz="2400" dirty="0"/>
              <a:t>Joey is interested in paper airplanes. He wonders which wing design will make the airplane fly at least 1 meter. He creates 5 different airplanes all with different wing shapes, and then flies each one 15 times. Joey understands that the more trials you conduct, the more reliable your evidence is. The tally table shows how many </a:t>
            </a:r>
            <a:endParaRPr lang="en-AU" sz="3200" dirty="0"/>
          </a:p>
        </p:txBody>
      </p:sp>
      <p:sp>
        <p:nvSpPr>
          <p:cNvPr id="6" name="Rounded Rectangle 5"/>
          <p:cNvSpPr/>
          <p:nvPr/>
        </p:nvSpPr>
        <p:spPr>
          <a:xfrm>
            <a:off x="4153989" y="3317966"/>
            <a:ext cx="7445199" cy="2991394"/>
          </a:xfrm>
          <a:prstGeom prst="roundRect">
            <a:avLst/>
          </a:prstGeom>
          <a:noFill/>
          <a:ln w="76200">
            <a:solidFill>
              <a:srgbClr val="E347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solidFill>
                  <a:srgbClr val="E34790"/>
                </a:solidFill>
              </a:rPr>
              <a:t>In conclusion, design C has the best wing design as it flew past 1 meter 11 out of 15 times it was tested. </a:t>
            </a:r>
            <a:endParaRPr lang="en-AU" dirty="0"/>
          </a:p>
        </p:txBody>
      </p:sp>
      <p:pic>
        <p:nvPicPr>
          <p:cNvPr id="9" name="Picture 8"/>
          <p:cNvPicPr>
            <a:picLocks noChangeAspect="1"/>
          </p:cNvPicPr>
          <p:nvPr/>
        </p:nvPicPr>
        <p:blipFill>
          <a:blip r:embed="rId3"/>
          <a:stretch>
            <a:fillRect/>
          </a:stretch>
        </p:blipFill>
        <p:spPr>
          <a:xfrm>
            <a:off x="748307" y="2916978"/>
            <a:ext cx="2883168" cy="3679267"/>
          </a:xfrm>
          <a:prstGeom prst="rect">
            <a:avLst/>
          </a:prstGeom>
        </p:spPr>
      </p:pic>
    </p:spTree>
    <p:extLst>
      <p:ext uri="{BB962C8B-B14F-4D97-AF65-F5344CB8AC3E}">
        <p14:creationId xmlns:p14="http://schemas.microsoft.com/office/powerpoint/2010/main" val="132142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852</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Mincho</vt:lpstr>
      <vt:lpstr>Arial</vt:lpstr>
      <vt:lpstr>Calibri</vt:lpstr>
      <vt:lpstr>Calibri Light</vt:lpstr>
      <vt:lpstr>Janda Safe and Sound</vt:lpstr>
      <vt:lpstr>Times New Roman</vt:lpstr>
      <vt:lpstr>YummyCupcakes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Monica's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R.Zammit</dc:creator>
  <cp:lastModifiedBy>R.Zammit</cp:lastModifiedBy>
  <cp:revision>5</cp:revision>
  <cp:lastPrinted>2017-01-03T03:35:27Z</cp:lastPrinted>
  <dcterms:created xsi:type="dcterms:W3CDTF">2016-02-21T22:37:13Z</dcterms:created>
  <dcterms:modified xsi:type="dcterms:W3CDTF">2017-01-03T03:36:37Z</dcterms:modified>
</cp:coreProperties>
</file>