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75" r:id="rId5"/>
    <p:sldId id="271" r:id="rId6"/>
    <p:sldId id="260" r:id="rId7"/>
    <p:sldId id="261" r:id="rId8"/>
    <p:sldId id="268" r:id="rId9"/>
    <p:sldId id="272" r:id="rId10"/>
    <p:sldId id="273" r:id="rId11"/>
    <p:sldId id="274" r:id="rId12"/>
    <p:sldId id="267" r:id="rId13"/>
    <p:sldId id="264" r:id="rId14"/>
    <p:sldId id="262" r:id="rId15"/>
    <p:sldId id="26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D48F4-51EE-488F-9913-855038FA59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8E844A2-1BCA-4807-97CF-02D1F6BB1175}">
      <dgm:prSet phldrT="[Text]"/>
      <dgm:spPr/>
      <dgm:t>
        <a:bodyPr/>
        <a:lstStyle/>
        <a:p>
          <a:r>
            <a:rPr lang="en-AU" dirty="0" smtClean="0"/>
            <a:t>Always use a grey lead and ruler		</a:t>
          </a:r>
          <a:endParaRPr lang="en-AU" dirty="0"/>
        </a:p>
      </dgm:t>
    </dgm:pt>
    <dgm:pt modelId="{742CBD86-FF51-4BA3-AF0A-1A401C025ABA}" type="parTrans" cxnId="{FBA3B849-0580-4016-8B44-40BF6413DD26}">
      <dgm:prSet/>
      <dgm:spPr/>
      <dgm:t>
        <a:bodyPr/>
        <a:lstStyle/>
        <a:p>
          <a:endParaRPr lang="en-AU"/>
        </a:p>
      </dgm:t>
    </dgm:pt>
    <dgm:pt modelId="{08D0BA35-1BBA-4960-AE92-DB537A797C85}" type="sibTrans" cxnId="{FBA3B849-0580-4016-8B44-40BF6413DD26}">
      <dgm:prSet/>
      <dgm:spPr/>
      <dgm:t>
        <a:bodyPr/>
        <a:lstStyle/>
        <a:p>
          <a:endParaRPr lang="en-AU"/>
        </a:p>
      </dgm:t>
    </dgm:pt>
    <dgm:pt modelId="{663CC17C-D3E0-4C98-84F6-250125CEDBB7}">
      <dgm:prSet phldrT="[Text]"/>
      <dgm:spPr/>
      <dgm:t>
        <a:bodyPr/>
        <a:lstStyle/>
        <a:p>
          <a:r>
            <a:rPr lang="en-AU" dirty="0" smtClean="0"/>
            <a:t>Label axis and units of measurement</a:t>
          </a:r>
          <a:endParaRPr lang="en-AU" dirty="0"/>
        </a:p>
      </dgm:t>
    </dgm:pt>
    <dgm:pt modelId="{6FECAC9B-F829-45A4-8512-A1D7CD5EE5E8}" type="parTrans" cxnId="{67BC4A14-5DA9-4AAE-BA3C-C8EE05FE53C1}">
      <dgm:prSet/>
      <dgm:spPr/>
      <dgm:t>
        <a:bodyPr/>
        <a:lstStyle/>
        <a:p>
          <a:endParaRPr lang="en-AU"/>
        </a:p>
      </dgm:t>
    </dgm:pt>
    <dgm:pt modelId="{D1D244DD-C87B-4B43-8A0C-22BA98DCF6AE}" type="sibTrans" cxnId="{67BC4A14-5DA9-4AAE-BA3C-C8EE05FE53C1}">
      <dgm:prSet/>
      <dgm:spPr/>
      <dgm:t>
        <a:bodyPr/>
        <a:lstStyle/>
        <a:p>
          <a:endParaRPr lang="en-AU"/>
        </a:p>
      </dgm:t>
    </dgm:pt>
    <dgm:pt modelId="{C10C8AAA-F5B3-45BF-998D-70E74315B711}">
      <dgm:prSet phldrT="[Text]"/>
      <dgm:spPr/>
      <dgm:t>
        <a:bodyPr/>
        <a:lstStyle/>
        <a:p>
          <a:r>
            <a:rPr lang="en-AU" dirty="0" smtClean="0"/>
            <a:t>Heading</a:t>
          </a:r>
          <a:endParaRPr lang="en-AU" dirty="0"/>
        </a:p>
      </dgm:t>
    </dgm:pt>
    <dgm:pt modelId="{634A8D50-5840-4EF3-886D-62CF264A8007}" type="parTrans" cxnId="{639BD26F-4225-4E1A-B76A-A7DA1EAAE792}">
      <dgm:prSet/>
      <dgm:spPr/>
      <dgm:t>
        <a:bodyPr/>
        <a:lstStyle/>
        <a:p>
          <a:endParaRPr lang="en-AU"/>
        </a:p>
      </dgm:t>
    </dgm:pt>
    <dgm:pt modelId="{3A7D037A-84FC-439D-97F1-76BE0128AD8F}" type="sibTrans" cxnId="{639BD26F-4225-4E1A-B76A-A7DA1EAAE792}">
      <dgm:prSet/>
      <dgm:spPr/>
      <dgm:t>
        <a:bodyPr/>
        <a:lstStyle/>
        <a:p>
          <a:endParaRPr lang="en-AU"/>
        </a:p>
      </dgm:t>
    </dgm:pt>
    <dgm:pt modelId="{0C11FF60-43C6-430B-BEB8-80C3BBF28669}">
      <dgm:prSet/>
      <dgm:spPr/>
      <dgm:t>
        <a:bodyPr/>
        <a:lstStyle/>
        <a:p>
          <a:r>
            <a:rPr lang="en-AU" dirty="0" smtClean="0"/>
            <a:t>Key/Legend (sometimes needed)</a:t>
          </a:r>
          <a:endParaRPr lang="en-AU" dirty="0"/>
        </a:p>
      </dgm:t>
    </dgm:pt>
    <dgm:pt modelId="{0C16677A-1275-40C9-9EA3-4F1C93C5ABB8}" type="parTrans" cxnId="{BEC7C190-81CA-4875-968A-74F3D34276CC}">
      <dgm:prSet/>
      <dgm:spPr/>
      <dgm:t>
        <a:bodyPr/>
        <a:lstStyle/>
        <a:p>
          <a:endParaRPr lang="en-AU"/>
        </a:p>
      </dgm:t>
    </dgm:pt>
    <dgm:pt modelId="{6AE3B8F8-2D36-4C94-B7CB-B18FD67560AA}" type="sibTrans" cxnId="{BEC7C190-81CA-4875-968A-74F3D34276CC}">
      <dgm:prSet/>
      <dgm:spPr/>
      <dgm:t>
        <a:bodyPr/>
        <a:lstStyle/>
        <a:p>
          <a:endParaRPr lang="en-AU"/>
        </a:p>
      </dgm:t>
    </dgm:pt>
    <dgm:pt modelId="{E9B29A23-3BAF-44EB-ACE5-DCE92C72A1B1}">
      <dgm:prSet/>
      <dgm:spPr/>
      <dgm:t>
        <a:bodyPr/>
        <a:lstStyle/>
        <a:p>
          <a:r>
            <a:rPr lang="en-AU" dirty="0" smtClean="0"/>
            <a:t>Spread out graph using the whole page</a:t>
          </a:r>
          <a:endParaRPr lang="en-AU" dirty="0"/>
        </a:p>
      </dgm:t>
    </dgm:pt>
    <dgm:pt modelId="{ED6946CA-7A39-469D-8EFD-6628B1205D2D}" type="parTrans" cxnId="{A122A200-6489-4CFC-A233-B047860852BB}">
      <dgm:prSet/>
      <dgm:spPr/>
      <dgm:t>
        <a:bodyPr/>
        <a:lstStyle/>
        <a:p>
          <a:endParaRPr lang="en-AU"/>
        </a:p>
      </dgm:t>
    </dgm:pt>
    <dgm:pt modelId="{8A482E17-343C-4B8D-A237-E4400647E4FF}" type="sibTrans" cxnId="{A122A200-6489-4CFC-A233-B047860852BB}">
      <dgm:prSet/>
      <dgm:spPr/>
      <dgm:t>
        <a:bodyPr/>
        <a:lstStyle/>
        <a:p>
          <a:endParaRPr lang="en-AU"/>
        </a:p>
      </dgm:t>
    </dgm:pt>
    <dgm:pt modelId="{4EA1E875-F06E-48CC-B1A8-9896E2D9860C}">
      <dgm:prSet/>
      <dgm:spPr/>
      <dgm:t>
        <a:bodyPr/>
        <a:lstStyle/>
        <a:p>
          <a:r>
            <a:rPr lang="en-AU" dirty="0" smtClean="0"/>
            <a:t>Spread out numbers evenly on your axis (scale)</a:t>
          </a:r>
          <a:endParaRPr lang="en-AU" dirty="0"/>
        </a:p>
      </dgm:t>
    </dgm:pt>
    <dgm:pt modelId="{D96DC7DC-F76C-472D-ADCE-CB329F39DEA2}" type="parTrans" cxnId="{860E0037-F72A-4FE3-83FD-ECFF0C6BDECE}">
      <dgm:prSet/>
      <dgm:spPr/>
      <dgm:t>
        <a:bodyPr/>
        <a:lstStyle/>
        <a:p>
          <a:endParaRPr lang="en-AU"/>
        </a:p>
      </dgm:t>
    </dgm:pt>
    <dgm:pt modelId="{98BD3E9C-AFC2-459A-A96B-A2C7DBC3390E}" type="sibTrans" cxnId="{860E0037-F72A-4FE3-83FD-ECFF0C6BDECE}">
      <dgm:prSet/>
      <dgm:spPr/>
      <dgm:t>
        <a:bodyPr/>
        <a:lstStyle/>
        <a:p>
          <a:endParaRPr lang="en-AU"/>
        </a:p>
      </dgm:t>
    </dgm:pt>
    <dgm:pt modelId="{7300BB08-8804-47F4-80F7-45C575AC04D9}">
      <dgm:prSet/>
      <dgm:spPr/>
      <dgm:t>
        <a:bodyPr/>
        <a:lstStyle/>
        <a:p>
          <a:r>
            <a:rPr lang="en-AU" dirty="0" smtClean="0"/>
            <a:t>Don’t write in the white border of your graph paper</a:t>
          </a:r>
          <a:endParaRPr lang="en-AU" dirty="0"/>
        </a:p>
      </dgm:t>
    </dgm:pt>
    <dgm:pt modelId="{AC9C8988-861F-40F5-B5BB-AED849E0F07C}" type="parTrans" cxnId="{69B61155-F0A2-4FAD-AFA9-FEE7B194129C}">
      <dgm:prSet/>
      <dgm:spPr/>
      <dgm:t>
        <a:bodyPr/>
        <a:lstStyle/>
        <a:p>
          <a:endParaRPr lang="en-AU"/>
        </a:p>
      </dgm:t>
    </dgm:pt>
    <dgm:pt modelId="{F3BFAC87-AB5D-436A-A24D-A68879B0D730}" type="sibTrans" cxnId="{69B61155-F0A2-4FAD-AFA9-FEE7B194129C}">
      <dgm:prSet/>
      <dgm:spPr/>
      <dgm:t>
        <a:bodyPr/>
        <a:lstStyle/>
        <a:p>
          <a:endParaRPr lang="en-AU"/>
        </a:p>
      </dgm:t>
    </dgm:pt>
    <dgm:pt modelId="{9983FF86-FEBC-4B8A-A61A-99A9BE15D281}" type="pres">
      <dgm:prSet presAssocID="{DD6D48F4-51EE-488F-9913-855038FA59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7C04F35F-B18E-4C3B-AAA5-F464533B5229}" type="pres">
      <dgm:prSet presAssocID="{DD6D48F4-51EE-488F-9913-855038FA59AB}" presName="Name1" presStyleCnt="0"/>
      <dgm:spPr/>
    </dgm:pt>
    <dgm:pt modelId="{0982DBB4-3651-4A04-8013-5875D787F643}" type="pres">
      <dgm:prSet presAssocID="{DD6D48F4-51EE-488F-9913-855038FA59AB}" presName="cycle" presStyleCnt="0"/>
      <dgm:spPr/>
    </dgm:pt>
    <dgm:pt modelId="{53C3BE51-DDEA-4FEF-99EC-DCE75CAA5303}" type="pres">
      <dgm:prSet presAssocID="{DD6D48F4-51EE-488F-9913-855038FA59AB}" presName="srcNode" presStyleLbl="node1" presStyleIdx="0" presStyleCnt="7"/>
      <dgm:spPr/>
    </dgm:pt>
    <dgm:pt modelId="{D8B6174C-81B0-4764-A639-2001E7F931E1}" type="pres">
      <dgm:prSet presAssocID="{DD6D48F4-51EE-488F-9913-855038FA59AB}" presName="conn" presStyleLbl="parChTrans1D2" presStyleIdx="0" presStyleCnt="1"/>
      <dgm:spPr/>
      <dgm:t>
        <a:bodyPr/>
        <a:lstStyle/>
        <a:p>
          <a:endParaRPr lang="en-AU"/>
        </a:p>
      </dgm:t>
    </dgm:pt>
    <dgm:pt modelId="{7AA9EC8A-4EB9-4139-B941-F6DFF54B4D23}" type="pres">
      <dgm:prSet presAssocID="{DD6D48F4-51EE-488F-9913-855038FA59AB}" presName="extraNode" presStyleLbl="node1" presStyleIdx="0" presStyleCnt="7"/>
      <dgm:spPr/>
    </dgm:pt>
    <dgm:pt modelId="{F6196F4C-336D-4DCA-84E0-3B86478FAAE7}" type="pres">
      <dgm:prSet presAssocID="{DD6D48F4-51EE-488F-9913-855038FA59AB}" presName="dstNode" presStyleLbl="node1" presStyleIdx="0" presStyleCnt="7"/>
      <dgm:spPr/>
    </dgm:pt>
    <dgm:pt modelId="{98D6ADE0-4091-4DFC-84D0-D14A4DE97506}" type="pres">
      <dgm:prSet presAssocID="{48E844A2-1BCA-4807-97CF-02D1F6BB117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7DCDF9-1636-4D81-85C4-775135AA8FD2}" type="pres">
      <dgm:prSet presAssocID="{48E844A2-1BCA-4807-97CF-02D1F6BB1175}" presName="accent_1" presStyleCnt="0"/>
      <dgm:spPr/>
    </dgm:pt>
    <dgm:pt modelId="{33D9B33E-7955-40AB-B206-6F7C3CAD20C5}" type="pres">
      <dgm:prSet presAssocID="{48E844A2-1BCA-4807-97CF-02D1F6BB1175}" presName="accentRepeatNode" presStyleLbl="solidFgAcc1" presStyleIdx="0" presStyleCnt="7"/>
      <dgm:spPr/>
    </dgm:pt>
    <dgm:pt modelId="{0DF2FD92-DF9F-4B43-8DE9-722F77CC6D6B}" type="pres">
      <dgm:prSet presAssocID="{663CC17C-D3E0-4C98-84F6-250125CEDBB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333734-0111-4D71-B6A9-A9EB7E116329}" type="pres">
      <dgm:prSet presAssocID="{663CC17C-D3E0-4C98-84F6-250125CEDBB7}" presName="accent_2" presStyleCnt="0"/>
      <dgm:spPr/>
    </dgm:pt>
    <dgm:pt modelId="{53112D21-AA96-49E6-839D-B1CD90351851}" type="pres">
      <dgm:prSet presAssocID="{663CC17C-D3E0-4C98-84F6-250125CEDBB7}" presName="accentRepeatNode" presStyleLbl="solidFgAcc1" presStyleIdx="1" presStyleCnt="7"/>
      <dgm:spPr/>
    </dgm:pt>
    <dgm:pt modelId="{FA3BD881-1539-43A8-A576-0B1A3130D4C1}" type="pres">
      <dgm:prSet presAssocID="{C10C8AAA-F5B3-45BF-998D-70E74315B71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FBD1CE-BAA2-4DC8-B8EF-945F2F5CE130}" type="pres">
      <dgm:prSet presAssocID="{C10C8AAA-F5B3-45BF-998D-70E74315B711}" presName="accent_3" presStyleCnt="0"/>
      <dgm:spPr/>
    </dgm:pt>
    <dgm:pt modelId="{D2FBA58D-D78F-459D-B297-5372B92E54B9}" type="pres">
      <dgm:prSet presAssocID="{C10C8AAA-F5B3-45BF-998D-70E74315B711}" presName="accentRepeatNode" presStyleLbl="solidFgAcc1" presStyleIdx="2" presStyleCnt="7"/>
      <dgm:spPr/>
    </dgm:pt>
    <dgm:pt modelId="{4E24D42A-49E7-4C72-99B6-6DEB9DAB8D1F}" type="pres">
      <dgm:prSet presAssocID="{0C11FF60-43C6-430B-BEB8-80C3BBF2866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CE1755-12FC-4600-B0CB-DF2297D2EFE7}" type="pres">
      <dgm:prSet presAssocID="{0C11FF60-43C6-430B-BEB8-80C3BBF28669}" presName="accent_4" presStyleCnt="0"/>
      <dgm:spPr/>
    </dgm:pt>
    <dgm:pt modelId="{D4751338-4D84-4E28-9D04-8FBEA8E2BC87}" type="pres">
      <dgm:prSet presAssocID="{0C11FF60-43C6-430B-BEB8-80C3BBF28669}" presName="accentRepeatNode" presStyleLbl="solidFgAcc1" presStyleIdx="3" presStyleCnt="7"/>
      <dgm:spPr/>
    </dgm:pt>
    <dgm:pt modelId="{0C73C7E4-70FC-467E-8B12-C273C6390212}" type="pres">
      <dgm:prSet presAssocID="{E9B29A23-3BAF-44EB-ACE5-DCE92C72A1B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5D6670-DFC8-4D3F-93A5-E477FD718DEE}" type="pres">
      <dgm:prSet presAssocID="{E9B29A23-3BAF-44EB-ACE5-DCE92C72A1B1}" presName="accent_5" presStyleCnt="0"/>
      <dgm:spPr/>
    </dgm:pt>
    <dgm:pt modelId="{E2D5C796-AD0A-4584-BEA7-3F7584237705}" type="pres">
      <dgm:prSet presAssocID="{E9B29A23-3BAF-44EB-ACE5-DCE92C72A1B1}" presName="accentRepeatNode" presStyleLbl="solidFgAcc1" presStyleIdx="4" presStyleCnt="7"/>
      <dgm:spPr/>
    </dgm:pt>
    <dgm:pt modelId="{DABCB24D-8550-44BC-8C5C-CBD3565E5B97}" type="pres">
      <dgm:prSet presAssocID="{4EA1E875-F06E-48CC-B1A8-9896E2D9860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3F299-6D34-41C0-8802-328F9B679D57}" type="pres">
      <dgm:prSet presAssocID="{4EA1E875-F06E-48CC-B1A8-9896E2D9860C}" presName="accent_6" presStyleCnt="0"/>
      <dgm:spPr/>
    </dgm:pt>
    <dgm:pt modelId="{C8C4F169-C8A1-4030-89CD-809CB523989E}" type="pres">
      <dgm:prSet presAssocID="{4EA1E875-F06E-48CC-B1A8-9896E2D9860C}" presName="accentRepeatNode" presStyleLbl="solidFgAcc1" presStyleIdx="5" presStyleCnt="7"/>
      <dgm:spPr/>
    </dgm:pt>
    <dgm:pt modelId="{65C39C04-1375-4E9A-ADA7-E5600470F410}" type="pres">
      <dgm:prSet presAssocID="{7300BB08-8804-47F4-80F7-45C575AC04D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2162F54-D658-406E-A4EC-C6D17810AC3F}" type="pres">
      <dgm:prSet presAssocID="{7300BB08-8804-47F4-80F7-45C575AC04D9}" presName="accent_7" presStyleCnt="0"/>
      <dgm:spPr/>
    </dgm:pt>
    <dgm:pt modelId="{FEDEC08E-3C23-44C2-971B-960FD35ACC97}" type="pres">
      <dgm:prSet presAssocID="{7300BB08-8804-47F4-80F7-45C575AC04D9}" presName="accentRepeatNode" presStyleLbl="solidFgAcc1" presStyleIdx="6" presStyleCnt="7"/>
      <dgm:spPr/>
    </dgm:pt>
  </dgm:ptLst>
  <dgm:cxnLst>
    <dgm:cxn modelId="{A07CC669-D011-4C01-96BE-479305BDA144}" type="presOf" srcId="{48E844A2-1BCA-4807-97CF-02D1F6BB1175}" destId="{98D6ADE0-4091-4DFC-84D0-D14A4DE97506}" srcOrd="0" destOrd="0" presId="urn:microsoft.com/office/officeart/2008/layout/VerticalCurvedList"/>
    <dgm:cxn modelId="{1B90307D-2A85-401A-9C0A-8CB792F9F5DF}" type="presOf" srcId="{DD6D48F4-51EE-488F-9913-855038FA59AB}" destId="{9983FF86-FEBC-4B8A-A61A-99A9BE15D281}" srcOrd="0" destOrd="0" presId="urn:microsoft.com/office/officeart/2008/layout/VerticalCurvedList"/>
    <dgm:cxn modelId="{33411065-5D3C-4267-8342-9D365C1255A2}" type="presOf" srcId="{7300BB08-8804-47F4-80F7-45C575AC04D9}" destId="{65C39C04-1375-4E9A-ADA7-E5600470F410}" srcOrd="0" destOrd="0" presId="urn:microsoft.com/office/officeart/2008/layout/VerticalCurvedList"/>
    <dgm:cxn modelId="{18534A13-C75B-4542-9429-244709456C3C}" type="presOf" srcId="{4EA1E875-F06E-48CC-B1A8-9896E2D9860C}" destId="{DABCB24D-8550-44BC-8C5C-CBD3565E5B97}" srcOrd="0" destOrd="0" presId="urn:microsoft.com/office/officeart/2008/layout/VerticalCurvedList"/>
    <dgm:cxn modelId="{851E0E25-5D57-43E2-AC76-495F509DC138}" type="presOf" srcId="{08D0BA35-1BBA-4960-AE92-DB537A797C85}" destId="{D8B6174C-81B0-4764-A639-2001E7F931E1}" srcOrd="0" destOrd="0" presId="urn:microsoft.com/office/officeart/2008/layout/VerticalCurvedList"/>
    <dgm:cxn modelId="{3D51DF14-D3F7-4370-BA57-47FEF67E7E9E}" type="presOf" srcId="{663CC17C-D3E0-4C98-84F6-250125CEDBB7}" destId="{0DF2FD92-DF9F-4B43-8DE9-722F77CC6D6B}" srcOrd="0" destOrd="0" presId="urn:microsoft.com/office/officeart/2008/layout/VerticalCurvedList"/>
    <dgm:cxn modelId="{0A994B69-2EEA-4084-AE03-38F6171EB896}" type="presOf" srcId="{0C11FF60-43C6-430B-BEB8-80C3BBF28669}" destId="{4E24D42A-49E7-4C72-99B6-6DEB9DAB8D1F}" srcOrd="0" destOrd="0" presId="urn:microsoft.com/office/officeart/2008/layout/VerticalCurvedList"/>
    <dgm:cxn modelId="{67BC4A14-5DA9-4AAE-BA3C-C8EE05FE53C1}" srcId="{DD6D48F4-51EE-488F-9913-855038FA59AB}" destId="{663CC17C-D3E0-4C98-84F6-250125CEDBB7}" srcOrd="1" destOrd="0" parTransId="{6FECAC9B-F829-45A4-8512-A1D7CD5EE5E8}" sibTransId="{D1D244DD-C87B-4B43-8A0C-22BA98DCF6AE}"/>
    <dgm:cxn modelId="{B9B9BDEC-9845-43C9-8E43-2F92B87DB1F6}" type="presOf" srcId="{E9B29A23-3BAF-44EB-ACE5-DCE92C72A1B1}" destId="{0C73C7E4-70FC-467E-8B12-C273C6390212}" srcOrd="0" destOrd="0" presId="urn:microsoft.com/office/officeart/2008/layout/VerticalCurvedList"/>
    <dgm:cxn modelId="{7BE8EE27-657C-4A51-86E2-601FEECC0784}" type="presOf" srcId="{C10C8AAA-F5B3-45BF-998D-70E74315B711}" destId="{FA3BD881-1539-43A8-A576-0B1A3130D4C1}" srcOrd="0" destOrd="0" presId="urn:microsoft.com/office/officeart/2008/layout/VerticalCurvedList"/>
    <dgm:cxn modelId="{BEC7C190-81CA-4875-968A-74F3D34276CC}" srcId="{DD6D48F4-51EE-488F-9913-855038FA59AB}" destId="{0C11FF60-43C6-430B-BEB8-80C3BBF28669}" srcOrd="3" destOrd="0" parTransId="{0C16677A-1275-40C9-9EA3-4F1C93C5ABB8}" sibTransId="{6AE3B8F8-2D36-4C94-B7CB-B18FD67560AA}"/>
    <dgm:cxn modelId="{69B61155-F0A2-4FAD-AFA9-FEE7B194129C}" srcId="{DD6D48F4-51EE-488F-9913-855038FA59AB}" destId="{7300BB08-8804-47F4-80F7-45C575AC04D9}" srcOrd="6" destOrd="0" parTransId="{AC9C8988-861F-40F5-B5BB-AED849E0F07C}" sibTransId="{F3BFAC87-AB5D-436A-A24D-A68879B0D730}"/>
    <dgm:cxn modelId="{FBA3B849-0580-4016-8B44-40BF6413DD26}" srcId="{DD6D48F4-51EE-488F-9913-855038FA59AB}" destId="{48E844A2-1BCA-4807-97CF-02D1F6BB1175}" srcOrd="0" destOrd="0" parTransId="{742CBD86-FF51-4BA3-AF0A-1A401C025ABA}" sibTransId="{08D0BA35-1BBA-4960-AE92-DB537A797C85}"/>
    <dgm:cxn modelId="{860E0037-F72A-4FE3-83FD-ECFF0C6BDECE}" srcId="{DD6D48F4-51EE-488F-9913-855038FA59AB}" destId="{4EA1E875-F06E-48CC-B1A8-9896E2D9860C}" srcOrd="5" destOrd="0" parTransId="{D96DC7DC-F76C-472D-ADCE-CB329F39DEA2}" sibTransId="{98BD3E9C-AFC2-459A-A96B-A2C7DBC3390E}"/>
    <dgm:cxn modelId="{A122A200-6489-4CFC-A233-B047860852BB}" srcId="{DD6D48F4-51EE-488F-9913-855038FA59AB}" destId="{E9B29A23-3BAF-44EB-ACE5-DCE92C72A1B1}" srcOrd="4" destOrd="0" parTransId="{ED6946CA-7A39-469D-8EFD-6628B1205D2D}" sibTransId="{8A482E17-343C-4B8D-A237-E4400647E4FF}"/>
    <dgm:cxn modelId="{639BD26F-4225-4E1A-B76A-A7DA1EAAE792}" srcId="{DD6D48F4-51EE-488F-9913-855038FA59AB}" destId="{C10C8AAA-F5B3-45BF-998D-70E74315B711}" srcOrd="2" destOrd="0" parTransId="{634A8D50-5840-4EF3-886D-62CF264A8007}" sibTransId="{3A7D037A-84FC-439D-97F1-76BE0128AD8F}"/>
    <dgm:cxn modelId="{0D30CEF4-6DBB-4DD4-BC51-E86C0D381954}" type="presParOf" srcId="{9983FF86-FEBC-4B8A-A61A-99A9BE15D281}" destId="{7C04F35F-B18E-4C3B-AAA5-F464533B5229}" srcOrd="0" destOrd="0" presId="urn:microsoft.com/office/officeart/2008/layout/VerticalCurvedList"/>
    <dgm:cxn modelId="{4DD26239-58F8-41AD-B7E0-40E3F53CD7EA}" type="presParOf" srcId="{7C04F35F-B18E-4C3B-AAA5-F464533B5229}" destId="{0982DBB4-3651-4A04-8013-5875D787F643}" srcOrd="0" destOrd="0" presId="urn:microsoft.com/office/officeart/2008/layout/VerticalCurvedList"/>
    <dgm:cxn modelId="{34DA01A6-7D62-49FF-B279-DFF8CE318405}" type="presParOf" srcId="{0982DBB4-3651-4A04-8013-5875D787F643}" destId="{53C3BE51-DDEA-4FEF-99EC-DCE75CAA5303}" srcOrd="0" destOrd="0" presId="urn:microsoft.com/office/officeart/2008/layout/VerticalCurvedList"/>
    <dgm:cxn modelId="{3DBAAC9C-7852-4A29-A339-88B51DDD90F0}" type="presParOf" srcId="{0982DBB4-3651-4A04-8013-5875D787F643}" destId="{D8B6174C-81B0-4764-A639-2001E7F931E1}" srcOrd="1" destOrd="0" presId="urn:microsoft.com/office/officeart/2008/layout/VerticalCurvedList"/>
    <dgm:cxn modelId="{0370C157-56F1-4C79-92D7-2189F23438B9}" type="presParOf" srcId="{0982DBB4-3651-4A04-8013-5875D787F643}" destId="{7AA9EC8A-4EB9-4139-B941-F6DFF54B4D23}" srcOrd="2" destOrd="0" presId="urn:microsoft.com/office/officeart/2008/layout/VerticalCurvedList"/>
    <dgm:cxn modelId="{AA78D3C3-C833-4591-ADDF-4B5DBB6062FE}" type="presParOf" srcId="{0982DBB4-3651-4A04-8013-5875D787F643}" destId="{F6196F4C-336D-4DCA-84E0-3B86478FAAE7}" srcOrd="3" destOrd="0" presId="urn:microsoft.com/office/officeart/2008/layout/VerticalCurvedList"/>
    <dgm:cxn modelId="{12ABD778-CD80-4F24-84BE-765EDD743811}" type="presParOf" srcId="{7C04F35F-B18E-4C3B-AAA5-F464533B5229}" destId="{98D6ADE0-4091-4DFC-84D0-D14A4DE97506}" srcOrd="1" destOrd="0" presId="urn:microsoft.com/office/officeart/2008/layout/VerticalCurvedList"/>
    <dgm:cxn modelId="{842A1BF6-9095-44BA-B16C-94439CA43765}" type="presParOf" srcId="{7C04F35F-B18E-4C3B-AAA5-F464533B5229}" destId="{5E7DCDF9-1636-4D81-85C4-775135AA8FD2}" srcOrd="2" destOrd="0" presId="urn:microsoft.com/office/officeart/2008/layout/VerticalCurvedList"/>
    <dgm:cxn modelId="{05EF5626-94D7-4435-A78C-8BBC96538D17}" type="presParOf" srcId="{5E7DCDF9-1636-4D81-85C4-775135AA8FD2}" destId="{33D9B33E-7955-40AB-B206-6F7C3CAD20C5}" srcOrd="0" destOrd="0" presId="urn:microsoft.com/office/officeart/2008/layout/VerticalCurvedList"/>
    <dgm:cxn modelId="{8AD636D4-176A-45E7-B70B-8DA3C2274F7E}" type="presParOf" srcId="{7C04F35F-B18E-4C3B-AAA5-F464533B5229}" destId="{0DF2FD92-DF9F-4B43-8DE9-722F77CC6D6B}" srcOrd="3" destOrd="0" presId="urn:microsoft.com/office/officeart/2008/layout/VerticalCurvedList"/>
    <dgm:cxn modelId="{226390FB-2457-411C-B512-D3B95D2E0E32}" type="presParOf" srcId="{7C04F35F-B18E-4C3B-AAA5-F464533B5229}" destId="{4D333734-0111-4D71-B6A9-A9EB7E116329}" srcOrd="4" destOrd="0" presId="urn:microsoft.com/office/officeart/2008/layout/VerticalCurvedList"/>
    <dgm:cxn modelId="{0C5C21C5-08FE-4AEC-820B-43E280D3815F}" type="presParOf" srcId="{4D333734-0111-4D71-B6A9-A9EB7E116329}" destId="{53112D21-AA96-49E6-839D-B1CD90351851}" srcOrd="0" destOrd="0" presId="urn:microsoft.com/office/officeart/2008/layout/VerticalCurvedList"/>
    <dgm:cxn modelId="{F39517A5-98B7-4413-8361-D2D006BD5FB7}" type="presParOf" srcId="{7C04F35F-B18E-4C3B-AAA5-F464533B5229}" destId="{FA3BD881-1539-43A8-A576-0B1A3130D4C1}" srcOrd="5" destOrd="0" presId="urn:microsoft.com/office/officeart/2008/layout/VerticalCurvedList"/>
    <dgm:cxn modelId="{C6E8709F-3FF8-4B70-AF3E-13071F9F114F}" type="presParOf" srcId="{7C04F35F-B18E-4C3B-AAA5-F464533B5229}" destId="{60FBD1CE-BAA2-4DC8-B8EF-945F2F5CE130}" srcOrd="6" destOrd="0" presId="urn:microsoft.com/office/officeart/2008/layout/VerticalCurvedList"/>
    <dgm:cxn modelId="{81F4004F-B445-4E32-B6B2-A80478B310F8}" type="presParOf" srcId="{60FBD1CE-BAA2-4DC8-B8EF-945F2F5CE130}" destId="{D2FBA58D-D78F-459D-B297-5372B92E54B9}" srcOrd="0" destOrd="0" presId="urn:microsoft.com/office/officeart/2008/layout/VerticalCurvedList"/>
    <dgm:cxn modelId="{5BAF4BC8-A17B-4F26-A270-7C5FA4393560}" type="presParOf" srcId="{7C04F35F-B18E-4C3B-AAA5-F464533B5229}" destId="{4E24D42A-49E7-4C72-99B6-6DEB9DAB8D1F}" srcOrd="7" destOrd="0" presId="urn:microsoft.com/office/officeart/2008/layout/VerticalCurvedList"/>
    <dgm:cxn modelId="{EB9E253B-3AE8-4307-96CD-97BBA8CBF145}" type="presParOf" srcId="{7C04F35F-B18E-4C3B-AAA5-F464533B5229}" destId="{2FCE1755-12FC-4600-B0CB-DF2297D2EFE7}" srcOrd="8" destOrd="0" presId="urn:microsoft.com/office/officeart/2008/layout/VerticalCurvedList"/>
    <dgm:cxn modelId="{7A8AAB5C-D554-42FD-A988-6D73449BD52D}" type="presParOf" srcId="{2FCE1755-12FC-4600-B0CB-DF2297D2EFE7}" destId="{D4751338-4D84-4E28-9D04-8FBEA8E2BC87}" srcOrd="0" destOrd="0" presId="urn:microsoft.com/office/officeart/2008/layout/VerticalCurvedList"/>
    <dgm:cxn modelId="{92275F95-74E3-448C-A513-FCC29CF6D47A}" type="presParOf" srcId="{7C04F35F-B18E-4C3B-AAA5-F464533B5229}" destId="{0C73C7E4-70FC-467E-8B12-C273C6390212}" srcOrd="9" destOrd="0" presId="urn:microsoft.com/office/officeart/2008/layout/VerticalCurvedList"/>
    <dgm:cxn modelId="{C9416241-CA4C-40A3-8B19-9021E878CFA6}" type="presParOf" srcId="{7C04F35F-B18E-4C3B-AAA5-F464533B5229}" destId="{F55D6670-DFC8-4D3F-93A5-E477FD718DEE}" srcOrd="10" destOrd="0" presId="urn:microsoft.com/office/officeart/2008/layout/VerticalCurvedList"/>
    <dgm:cxn modelId="{726D684E-58DE-402E-B5A2-B08F3F1CE9E0}" type="presParOf" srcId="{F55D6670-DFC8-4D3F-93A5-E477FD718DEE}" destId="{E2D5C796-AD0A-4584-BEA7-3F7584237705}" srcOrd="0" destOrd="0" presId="urn:microsoft.com/office/officeart/2008/layout/VerticalCurvedList"/>
    <dgm:cxn modelId="{757A24D6-10D5-4A1D-8D87-0E8736DC8286}" type="presParOf" srcId="{7C04F35F-B18E-4C3B-AAA5-F464533B5229}" destId="{DABCB24D-8550-44BC-8C5C-CBD3565E5B97}" srcOrd="11" destOrd="0" presId="urn:microsoft.com/office/officeart/2008/layout/VerticalCurvedList"/>
    <dgm:cxn modelId="{243A4167-C165-4C5C-BF45-8C4D6ED9846E}" type="presParOf" srcId="{7C04F35F-B18E-4C3B-AAA5-F464533B5229}" destId="{B2B3F299-6D34-41C0-8802-328F9B679D57}" srcOrd="12" destOrd="0" presId="urn:microsoft.com/office/officeart/2008/layout/VerticalCurvedList"/>
    <dgm:cxn modelId="{9F301CC4-80CB-44F3-A94A-748055C49A6A}" type="presParOf" srcId="{B2B3F299-6D34-41C0-8802-328F9B679D57}" destId="{C8C4F169-C8A1-4030-89CD-809CB523989E}" srcOrd="0" destOrd="0" presId="urn:microsoft.com/office/officeart/2008/layout/VerticalCurvedList"/>
    <dgm:cxn modelId="{5DDE76C5-E66D-44A8-839F-87CDD5628196}" type="presParOf" srcId="{7C04F35F-B18E-4C3B-AAA5-F464533B5229}" destId="{65C39C04-1375-4E9A-ADA7-E5600470F410}" srcOrd="13" destOrd="0" presId="urn:microsoft.com/office/officeart/2008/layout/VerticalCurvedList"/>
    <dgm:cxn modelId="{8B3FC8D7-7F94-47E0-AF8A-BC7224117A2C}" type="presParOf" srcId="{7C04F35F-B18E-4C3B-AAA5-F464533B5229}" destId="{B2162F54-D658-406E-A4EC-C6D17810AC3F}" srcOrd="14" destOrd="0" presId="urn:microsoft.com/office/officeart/2008/layout/VerticalCurvedList"/>
    <dgm:cxn modelId="{A9563407-1B6C-452B-8981-CF9AAD0A5219}" type="presParOf" srcId="{B2162F54-D658-406E-A4EC-C6D17810AC3F}" destId="{FEDEC08E-3C23-44C2-971B-960FD35ACC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6174C-81B0-4764-A639-2001E7F931E1}">
      <dsp:nvSpPr>
        <dsp:cNvPr id="0" name=""/>
        <dsp:cNvSpPr/>
      </dsp:nvSpPr>
      <dsp:spPr>
        <a:xfrm>
          <a:off x="-6599549" y="-1010055"/>
          <a:ext cx="7861132" cy="7861132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6ADE0-4091-4DFC-84D0-D14A4DE97506}">
      <dsp:nvSpPr>
        <dsp:cNvPr id="0" name=""/>
        <dsp:cNvSpPr/>
      </dsp:nvSpPr>
      <dsp:spPr>
        <a:xfrm>
          <a:off x="409747" y="265532"/>
          <a:ext cx="11387670" cy="530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3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Always use a grey lead and ruler		</a:t>
          </a:r>
          <a:endParaRPr lang="en-AU" sz="2700" kern="1200" dirty="0"/>
        </a:p>
      </dsp:txBody>
      <dsp:txXfrm>
        <a:off x="409747" y="265532"/>
        <a:ext cx="11387670" cy="530831"/>
      </dsp:txXfrm>
    </dsp:sp>
    <dsp:sp modelId="{33D9B33E-7955-40AB-B206-6F7C3CAD20C5}">
      <dsp:nvSpPr>
        <dsp:cNvPr id="0" name=""/>
        <dsp:cNvSpPr/>
      </dsp:nvSpPr>
      <dsp:spPr>
        <a:xfrm>
          <a:off x="77977" y="199178"/>
          <a:ext cx="663539" cy="66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2FD92-DF9F-4B43-8DE9-722F77CC6D6B}">
      <dsp:nvSpPr>
        <dsp:cNvPr id="0" name=""/>
        <dsp:cNvSpPr/>
      </dsp:nvSpPr>
      <dsp:spPr>
        <a:xfrm>
          <a:off x="890463" y="1062248"/>
          <a:ext cx="10906954" cy="530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3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Label axis and units of measurement</a:t>
          </a:r>
          <a:endParaRPr lang="en-AU" sz="2700" kern="1200" dirty="0"/>
        </a:p>
      </dsp:txBody>
      <dsp:txXfrm>
        <a:off x="890463" y="1062248"/>
        <a:ext cx="10906954" cy="530831"/>
      </dsp:txXfrm>
    </dsp:sp>
    <dsp:sp modelId="{53112D21-AA96-49E6-839D-B1CD90351851}">
      <dsp:nvSpPr>
        <dsp:cNvPr id="0" name=""/>
        <dsp:cNvSpPr/>
      </dsp:nvSpPr>
      <dsp:spPr>
        <a:xfrm>
          <a:off x="558693" y="995894"/>
          <a:ext cx="663539" cy="66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BD881-1539-43A8-A576-0B1A3130D4C1}">
      <dsp:nvSpPr>
        <dsp:cNvPr id="0" name=""/>
        <dsp:cNvSpPr/>
      </dsp:nvSpPr>
      <dsp:spPr>
        <a:xfrm>
          <a:off x="1153893" y="1858379"/>
          <a:ext cx="10643524" cy="530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3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Heading</a:t>
          </a:r>
          <a:endParaRPr lang="en-AU" sz="2700" kern="1200" dirty="0"/>
        </a:p>
      </dsp:txBody>
      <dsp:txXfrm>
        <a:off x="1153893" y="1858379"/>
        <a:ext cx="10643524" cy="530831"/>
      </dsp:txXfrm>
    </dsp:sp>
    <dsp:sp modelId="{D2FBA58D-D78F-459D-B297-5372B92E54B9}">
      <dsp:nvSpPr>
        <dsp:cNvPr id="0" name=""/>
        <dsp:cNvSpPr/>
      </dsp:nvSpPr>
      <dsp:spPr>
        <a:xfrm>
          <a:off x="822123" y="1792025"/>
          <a:ext cx="663539" cy="66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4D42A-49E7-4C72-99B6-6DEB9DAB8D1F}">
      <dsp:nvSpPr>
        <dsp:cNvPr id="0" name=""/>
        <dsp:cNvSpPr/>
      </dsp:nvSpPr>
      <dsp:spPr>
        <a:xfrm>
          <a:off x="1238004" y="2655094"/>
          <a:ext cx="10559413" cy="530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3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Key/Legend (sometimes needed)</a:t>
          </a:r>
          <a:endParaRPr lang="en-AU" sz="2700" kern="1200" dirty="0"/>
        </a:p>
      </dsp:txBody>
      <dsp:txXfrm>
        <a:off x="1238004" y="2655094"/>
        <a:ext cx="10559413" cy="530831"/>
      </dsp:txXfrm>
    </dsp:sp>
    <dsp:sp modelId="{D4751338-4D84-4E28-9D04-8FBEA8E2BC87}">
      <dsp:nvSpPr>
        <dsp:cNvPr id="0" name=""/>
        <dsp:cNvSpPr/>
      </dsp:nvSpPr>
      <dsp:spPr>
        <a:xfrm>
          <a:off x="906234" y="2588740"/>
          <a:ext cx="663539" cy="66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3C7E4-70FC-467E-8B12-C273C6390212}">
      <dsp:nvSpPr>
        <dsp:cNvPr id="0" name=""/>
        <dsp:cNvSpPr/>
      </dsp:nvSpPr>
      <dsp:spPr>
        <a:xfrm>
          <a:off x="1153893" y="3451809"/>
          <a:ext cx="10643524" cy="530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3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Spread out graph using the whole page</a:t>
          </a:r>
          <a:endParaRPr lang="en-AU" sz="2700" kern="1200" dirty="0"/>
        </a:p>
      </dsp:txBody>
      <dsp:txXfrm>
        <a:off x="1153893" y="3451809"/>
        <a:ext cx="10643524" cy="530831"/>
      </dsp:txXfrm>
    </dsp:sp>
    <dsp:sp modelId="{E2D5C796-AD0A-4584-BEA7-3F7584237705}">
      <dsp:nvSpPr>
        <dsp:cNvPr id="0" name=""/>
        <dsp:cNvSpPr/>
      </dsp:nvSpPr>
      <dsp:spPr>
        <a:xfrm>
          <a:off x="822123" y="3385455"/>
          <a:ext cx="663539" cy="66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CB24D-8550-44BC-8C5C-CBD3565E5B97}">
      <dsp:nvSpPr>
        <dsp:cNvPr id="0" name=""/>
        <dsp:cNvSpPr/>
      </dsp:nvSpPr>
      <dsp:spPr>
        <a:xfrm>
          <a:off x="890463" y="4247940"/>
          <a:ext cx="10906954" cy="530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3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Spread out numbers evenly on your axis (scale)</a:t>
          </a:r>
          <a:endParaRPr lang="en-AU" sz="2700" kern="1200" dirty="0"/>
        </a:p>
      </dsp:txBody>
      <dsp:txXfrm>
        <a:off x="890463" y="4247940"/>
        <a:ext cx="10906954" cy="530831"/>
      </dsp:txXfrm>
    </dsp:sp>
    <dsp:sp modelId="{C8C4F169-C8A1-4030-89CD-809CB523989E}">
      <dsp:nvSpPr>
        <dsp:cNvPr id="0" name=""/>
        <dsp:cNvSpPr/>
      </dsp:nvSpPr>
      <dsp:spPr>
        <a:xfrm>
          <a:off x="558693" y="4181586"/>
          <a:ext cx="663539" cy="66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39C04-1375-4E9A-ADA7-E5600470F410}">
      <dsp:nvSpPr>
        <dsp:cNvPr id="0" name=""/>
        <dsp:cNvSpPr/>
      </dsp:nvSpPr>
      <dsp:spPr>
        <a:xfrm>
          <a:off x="409747" y="5044656"/>
          <a:ext cx="11387670" cy="530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34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Don’t write in the white border of your graph paper</a:t>
          </a:r>
          <a:endParaRPr lang="en-AU" sz="2700" kern="1200" dirty="0"/>
        </a:p>
      </dsp:txBody>
      <dsp:txXfrm>
        <a:off x="409747" y="5044656"/>
        <a:ext cx="11387670" cy="530831"/>
      </dsp:txXfrm>
    </dsp:sp>
    <dsp:sp modelId="{FEDEC08E-3C23-44C2-971B-960FD35ACC97}">
      <dsp:nvSpPr>
        <dsp:cNvPr id="0" name=""/>
        <dsp:cNvSpPr/>
      </dsp:nvSpPr>
      <dsp:spPr>
        <a:xfrm>
          <a:off x="77977" y="4978302"/>
          <a:ext cx="663539" cy="663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97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65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5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74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72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344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04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9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97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791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BFA2-4DF3-4A2E-B1C2-D11F0982C74F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22B-140A-411B-B46E-2B0EF58ADD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9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487443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Graphing skills</a:t>
            </a:r>
            <a:endParaRPr lang="en-AU" sz="72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282" y="432202"/>
            <a:ext cx="80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Interpreting a curved line graph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0" y="1182146"/>
            <a:ext cx="10866936" cy="55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9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282" y="247536"/>
            <a:ext cx="80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Sometimes an axis would be too log to fit on the page starting at zero. Instead a broken scale can be used. </a:t>
            </a: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4" y="2233204"/>
            <a:ext cx="4953000" cy="361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2785654"/>
            <a:ext cx="7372350" cy="306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951" y="2349735"/>
            <a:ext cx="18859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Summary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48" y="1182148"/>
            <a:ext cx="5122954" cy="5546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97" y="1182148"/>
            <a:ext cx="4051840" cy="54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Graph Checklist</a:t>
            </a:r>
            <a:endParaRPr lang="en-AU" sz="40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97487875"/>
              </p:ext>
            </p:extLst>
          </p:nvPr>
        </p:nvGraphicFramePr>
        <p:xfrm>
          <a:off x="11804" y="1016979"/>
          <a:ext cx="11875396" cy="584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1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439437" y="1264732"/>
            <a:ext cx="4971246" cy="545046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This table displays the results obtained from an experiment.</a:t>
            </a:r>
          </a:p>
          <a:p>
            <a:pPr algn="ctr"/>
            <a:r>
              <a:rPr lang="en-AU" sz="2400" dirty="0" smtClean="0"/>
              <a:t> </a:t>
            </a:r>
          </a:p>
          <a:p>
            <a:pPr algn="ctr"/>
            <a:r>
              <a:rPr lang="en-AU" sz="2400" dirty="0" smtClean="0"/>
              <a:t>In this experiment, a plant was exposed to sunlight everyday for two weeks.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It was watered the same amount of water each day.</a:t>
            </a:r>
          </a:p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The height of the plant was measured each day.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Plot these results on a line graph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Line Graph Activity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024" y="1182148"/>
            <a:ext cx="5126071" cy="561564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7316" y="1202938"/>
          <a:ext cx="5197116" cy="55948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8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Number</a:t>
                      </a:r>
                      <a:r>
                        <a:rPr lang="en-AU" baseline="0" dirty="0" smtClean="0"/>
                        <a:t> of Days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Height of Plant (cm)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16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24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38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44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48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3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67762" y="1347318"/>
            <a:ext cx="4971246" cy="538833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200" dirty="0" smtClean="0"/>
              <a:t>Furthermore, in this experiment, we tested the effects of sunlight on a plant.</a:t>
            </a:r>
          </a:p>
          <a:p>
            <a:pPr algn="ctr"/>
            <a:endParaRPr lang="en-AU" sz="1200" dirty="0" smtClean="0"/>
          </a:p>
          <a:p>
            <a:pPr algn="ctr"/>
            <a:r>
              <a:rPr lang="en-AU" sz="2200" dirty="0" smtClean="0"/>
              <a:t>Three plants were added: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sz="2200" dirty="0" smtClean="0"/>
              <a:t>No sun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sz="2200" dirty="0" smtClean="0"/>
              <a:t>Shade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sz="2200" dirty="0" smtClean="0"/>
              <a:t>Full sun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algn="ctr"/>
            <a:r>
              <a:rPr lang="en-AU" sz="2200" dirty="0" smtClean="0"/>
              <a:t>The height of the plants were measured each day.</a:t>
            </a:r>
          </a:p>
          <a:p>
            <a:pPr algn="ctr"/>
            <a:endParaRPr lang="en-AU" sz="1100" dirty="0" smtClean="0"/>
          </a:p>
          <a:p>
            <a:pPr algn="ctr"/>
            <a:r>
              <a:rPr lang="en-AU" sz="2200" dirty="0" smtClean="0"/>
              <a:t>Plot all of these results on the same line graph so they are easy to compare</a:t>
            </a:r>
          </a:p>
          <a:p>
            <a:pPr algn="ctr"/>
            <a:endParaRPr lang="en-AU" sz="1100" dirty="0" smtClean="0"/>
          </a:p>
          <a:p>
            <a:pPr algn="ctr"/>
            <a:r>
              <a:rPr lang="en-AU" sz="2200" dirty="0" smtClean="0"/>
              <a:t>Don’t forget to add a key</a:t>
            </a:r>
            <a:endParaRPr lang="en-AU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Line Graph Activity</a:t>
            </a:r>
            <a:endParaRPr lang="en-AU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501" y="1203558"/>
            <a:ext cx="6392499" cy="567585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688" y="1205197"/>
          <a:ext cx="5593440" cy="5603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209"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 smtClean="0"/>
                        <a:t>Number</a:t>
                      </a:r>
                      <a:r>
                        <a:rPr lang="en-AU" sz="1600" b="0" baseline="0" dirty="0" smtClean="0"/>
                        <a:t> of Days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 smtClean="0"/>
                        <a:t>No Sun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 smtClean="0"/>
                        <a:t>Shade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 smtClean="0"/>
                        <a:t>Sun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 smtClean="0"/>
                        <a:t>Full Sun</a:t>
                      </a:r>
                      <a:endParaRPr lang="en-A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6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5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16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10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6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20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15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7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24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17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28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18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9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19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21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11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18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5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15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6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48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13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90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7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52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12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3" y="0"/>
            <a:ext cx="1219434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108803"/>
            <a:ext cx="457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Module 1.3</a:t>
            </a:r>
          </a:p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Questions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3200" dirty="0"/>
              <a:t>Q1,2,6,7,8,9,10,11</a:t>
            </a:r>
            <a:endParaRPr lang="en-AU" sz="4400" dirty="0" smtClean="0"/>
          </a:p>
          <a:p>
            <a:pPr algn="ctr"/>
            <a:r>
              <a:rPr lang="en-AU" sz="3200" dirty="0" smtClean="0">
                <a:ea typeface="YummyCupcakes" panose="02000603000000000000" pitchFamily="2" charset="0"/>
              </a:rPr>
              <a:t>(page 27)</a:t>
            </a:r>
            <a:endParaRPr lang="en-AU" sz="7200" dirty="0"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1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Graphs</a:t>
            </a:r>
            <a:endParaRPr lang="en-AU" sz="4000" dirty="0"/>
          </a:p>
        </p:txBody>
      </p:sp>
      <p:sp>
        <p:nvSpPr>
          <p:cNvPr id="2" name="Rectangle 1"/>
          <p:cNvSpPr/>
          <p:nvPr/>
        </p:nvSpPr>
        <p:spPr>
          <a:xfrm>
            <a:off x="1178782" y="1174715"/>
            <a:ext cx="10603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Tables and graphs are often used to organise and present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Graphs can provide a visual representation of the data that is more quickly understood than a large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 </a:t>
            </a:r>
            <a:r>
              <a:rPr lang="en-AU" sz="2400" dirty="0"/>
              <a:t>graph </a:t>
            </a:r>
            <a:r>
              <a:rPr lang="en-AU" sz="2400" dirty="0" smtClean="0"/>
              <a:t>shows patterns or </a:t>
            </a:r>
            <a:r>
              <a:rPr lang="en-AU" sz="2400" dirty="0"/>
              <a:t>trends in measurements </a:t>
            </a: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The </a:t>
            </a:r>
            <a:r>
              <a:rPr lang="en-AU" sz="2400" dirty="0"/>
              <a:t>type of graph you draw depends on the types of observations you make</a:t>
            </a:r>
          </a:p>
        </p:txBody>
      </p:sp>
      <p:sp>
        <p:nvSpPr>
          <p:cNvPr id="7" name="Cloud 6"/>
          <p:cNvSpPr/>
          <p:nvPr/>
        </p:nvSpPr>
        <p:spPr>
          <a:xfrm>
            <a:off x="2779152" y="3197797"/>
            <a:ext cx="3322750" cy="2009104"/>
          </a:xfrm>
          <a:prstGeom prst="cloud">
            <a:avLst/>
          </a:prstGeom>
          <a:solidFill>
            <a:srgbClr val="13BC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Bar Graph</a:t>
            </a:r>
            <a:endParaRPr lang="en-AU" sz="3600" dirty="0"/>
          </a:p>
        </p:txBody>
      </p:sp>
      <p:sp>
        <p:nvSpPr>
          <p:cNvPr id="8" name="Cloud 7"/>
          <p:cNvSpPr/>
          <p:nvPr/>
        </p:nvSpPr>
        <p:spPr>
          <a:xfrm>
            <a:off x="5075415" y="4744049"/>
            <a:ext cx="3530957" cy="2009104"/>
          </a:xfrm>
          <a:prstGeom prst="cloud">
            <a:avLst/>
          </a:prstGeom>
          <a:solidFill>
            <a:srgbClr val="13BC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Line Graph</a:t>
            </a:r>
            <a:endParaRPr lang="en-AU" sz="3600" dirty="0"/>
          </a:p>
        </p:txBody>
      </p:sp>
      <p:sp>
        <p:nvSpPr>
          <p:cNvPr id="9" name="Cloud 8"/>
          <p:cNvSpPr/>
          <p:nvPr/>
        </p:nvSpPr>
        <p:spPr>
          <a:xfrm>
            <a:off x="8606372" y="3660648"/>
            <a:ext cx="3322750" cy="2009104"/>
          </a:xfrm>
          <a:prstGeom prst="cloud">
            <a:avLst/>
          </a:prstGeom>
          <a:solidFill>
            <a:srgbClr val="13BC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Pie Graph</a:t>
            </a:r>
            <a:endParaRPr lang="en-AU" sz="3600" dirty="0"/>
          </a:p>
        </p:txBody>
      </p:sp>
      <p:sp>
        <p:nvSpPr>
          <p:cNvPr id="10" name="Cloud 9"/>
          <p:cNvSpPr/>
          <p:nvPr/>
        </p:nvSpPr>
        <p:spPr>
          <a:xfrm>
            <a:off x="321970" y="4848896"/>
            <a:ext cx="3322750" cy="2009104"/>
          </a:xfrm>
          <a:prstGeom prst="cloud">
            <a:avLst/>
          </a:prstGeom>
          <a:solidFill>
            <a:srgbClr val="13BC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Column Graph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9777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Bar and Column Graphs</a:t>
            </a:r>
            <a:endParaRPr lang="en-AU" sz="4000" dirty="0"/>
          </a:p>
        </p:txBody>
      </p:sp>
      <p:sp>
        <p:nvSpPr>
          <p:cNvPr id="5" name="Rectangle 4"/>
          <p:cNvSpPr/>
          <p:nvPr/>
        </p:nvSpPr>
        <p:spPr>
          <a:xfrm>
            <a:off x="5653822" y="1738677"/>
            <a:ext cx="62119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F788B9"/>
                </a:solidFill>
                <a:latin typeface="+mj-lt"/>
              </a:rPr>
              <a:t>Bar and column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+mj-lt"/>
              </a:rPr>
              <a:t>Some observations fall into </a:t>
            </a:r>
            <a:r>
              <a:rPr lang="en-AU" sz="2000" u="sng" dirty="0">
                <a:solidFill>
                  <a:srgbClr val="000000"/>
                </a:solidFill>
                <a:latin typeface="+mj-lt"/>
              </a:rPr>
              <a:t>discrete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 groupings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This means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that all the observations can be </a:t>
            </a:r>
            <a:r>
              <a:rPr lang="en-AU" sz="2000" u="sng" dirty="0">
                <a:solidFill>
                  <a:srgbClr val="000000"/>
                </a:solidFill>
                <a:latin typeface="+mj-lt"/>
              </a:rPr>
              <a:t>sorted </a:t>
            </a:r>
            <a:r>
              <a:rPr lang="en-AU" sz="2000" u="sng" dirty="0" smtClean="0">
                <a:solidFill>
                  <a:srgbClr val="000000"/>
                </a:solidFill>
                <a:latin typeface="+mj-lt"/>
              </a:rPr>
              <a:t>into categories </a:t>
            </a:r>
            <a:r>
              <a:rPr lang="en-AU" sz="2000" u="sng" dirty="0">
                <a:solidFill>
                  <a:srgbClr val="000000"/>
                </a:solidFill>
                <a:latin typeface="+mj-lt"/>
              </a:rPr>
              <a:t>and counted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. </a:t>
            </a: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</a:rPr>
              <a:t>Bar and column graphs are used when you have a </a:t>
            </a:r>
            <a:r>
              <a:rPr lang="en-AU" sz="2000" dirty="0" smtClean="0">
                <a:latin typeface="+mj-lt"/>
              </a:rPr>
              <a:t>set of </a:t>
            </a:r>
            <a:r>
              <a:rPr lang="en-AU" sz="2000" u="sng" dirty="0">
                <a:latin typeface="+mj-lt"/>
              </a:rPr>
              <a:t>observations that are discrete</a:t>
            </a:r>
            <a:r>
              <a:rPr lang="en-AU" sz="2000" dirty="0">
                <a:latin typeface="+mj-lt"/>
              </a:rPr>
              <a:t>. </a:t>
            </a:r>
            <a:endParaRPr lang="en-AU" sz="2000" dirty="0" smtClean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These </a:t>
            </a:r>
            <a:r>
              <a:rPr lang="en-AU" sz="2000" dirty="0">
                <a:latin typeface="+mj-lt"/>
              </a:rPr>
              <a:t>discrete </a:t>
            </a:r>
            <a:r>
              <a:rPr lang="en-AU" sz="2000" dirty="0" smtClean="0">
                <a:latin typeface="+mj-lt"/>
              </a:rPr>
              <a:t>values are </a:t>
            </a:r>
            <a:r>
              <a:rPr lang="en-AU" sz="2000" dirty="0">
                <a:latin typeface="+mj-lt"/>
              </a:rPr>
              <a:t>displayed on one of the axes of the graph </a:t>
            </a:r>
            <a:r>
              <a:rPr lang="en-AU" sz="2000" dirty="0" smtClean="0">
                <a:latin typeface="+mj-lt"/>
              </a:rPr>
              <a:t>while </a:t>
            </a:r>
            <a:r>
              <a:rPr lang="en-AU" sz="2000" dirty="0" smtClean="0">
                <a:latin typeface="+mj-lt"/>
              </a:rPr>
              <a:t>numbers (count) </a:t>
            </a:r>
            <a:r>
              <a:rPr lang="en-AU" sz="2000" dirty="0">
                <a:latin typeface="+mj-lt"/>
              </a:rPr>
              <a:t>are displayed on the other axis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3" y="1479368"/>
            <a:ext cx="5382578" cy="516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714" y="6477366"/>
            <a:ext cx="412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that cause injury</a:t>
            </a: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Column vs Bar Graphs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3" y="1312776"/>
            <a:ext cx="5382578" cy="516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432" y="1569355"/>
            <a:ext cx="6020829" cy="5025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714" y="6426013"/>
            <a:ext cx="412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that cause injury</a:t>
            </a: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868694" y="3913044"/>
            <a:ext cx="412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 that cause injury</a:t>
            </a: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02" y="1182146"/>
            <a:ext cx="9958549" cy="5577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282" y="247536"/>
            <a:ext cx="80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Column Graphs </a:t>
            </a:r>
            <a:r>
              <a:rPr lang="en-AU" sz="2400" dirty="0" smtClean="0"/>
              <a:t>are</a:t>
            </a:r>
            <a:r>
              <a:rPr lang="en-AU" sz="2400" dirty="0" smtClean="0"/>
              <a:t> </a:t>
            </a:r>
            <a:r>
              <a:rPr lang="en-AU" sz="2400" dirty="0" smtClean="0"/>
              <a:t>used for measurements </a:t>
            </a:r>
          </a:p>
          <a:p>
            <a:pPr algn="ctr"/>
            <a:r>
              <a:rPr lang="en-AU" sz="2400" dirty="0" smtClean="0"/>
              <a:t>that aren’t related to each other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2920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Pie Graph</a:t>
            </a:r>
            <a:endParaRPr lang="en-AU" sz="4000" dirty="0"/>
          </a:p>
        </p:txBody>
      </p:sp>
      <p:sp>
        <p:nvSpPr>
          <p:cNvPr id="2" name="Rectangle 1"/>
          <p:cNvSpPr/>
          <p:nvPr/>
        </p:nvSpPr>
        <p:spPr>
          <a:xfrm>
            <a:off x="188891" y="206853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4000" b="1" dirty="0">
                <a:solidFill>
                  <a:srgbClr val="F788B9"/>
                </a:solidFill>
                <a:latin typeface="+mj-lt"/>
              </a:rPr>
              <a:t>Pie </a:t>
            </a:r>
            <a:r>
              <a:rPr lang="en-AU" sz="4000" b="1" dirty="0" smtClean="0">
                <a:solidFill>
                  <a:srgbClr val="F788B9"/>
                </a:solidFill>
                <a:latin typeface="+mj-lt"/>
              </a:rPr>
              <a:t>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u="sng" dirty="0" smtClean="0">
                <a:solidFill>
                  <a:srgbClr val="000000"/>
                </a:solidFill>
                <a:latin typeface="+mj-lt"/>
              </a:rPr>
              <a:t>Discrete </a:t>
            </a:r>
            <a:r>
              <a:rPr lang="en-AU" sz="2000" u="sng" dirty="0">
                <a:solidFill>
                  <a:srgbClr val="000000"/>
                </a:solidFill>
                <a:latin typeface="+mj-lt"/>
              </a:rPr>
              <a:t>groupings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are also used to construct pie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graphs or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pie charts. </a:t>
            </a: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pie graph shows the </a:t>
            </a:r>
            <a:r>
              <a:rPr lang="en-AU" sz="2000" u="sng" dirty="0">
                <a:solidFill>
                  <a:srgbClr val="000000"/>
                </a:solidFill>
                <a:latin typeface="+mj-lt"/>
              </a:rPr>
              <a:t>proportions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(%) of each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grouping within a total. </a:t>
            </a: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In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a pie graph, the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whole pie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represents 100%, half the pie represents 50% and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a quarter-pie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represents 25%. </a:t>
            </a: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This example shows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the percentages of different animals living in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a nature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reserve.</a:t>
            </a:r>
            <a:endParaRPr lang="en-AU" sz="2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1" y="1721847"/>
            <a:ext cx="5614579" cy="46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Line Graph</a:t>
            </a:r>
            <a:endParaRPr lang="en-AU" sz="4000" dirty="0"/>
          </a:p>
        </p:txBody>
      </p:sp>
      <p:sp>
        <p:nvSpPr>
          <p:cNvPr id="6" name="Rectangle 5"/>
          <p:cNvSpPr/>
          <p:nvPr/>
        </p:nvSpPr>
        <p:spPr>
          <a:xfrm>
            <a:off x="339145" y="13804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4000" b="1" dirty="0">
                <a:solidFill>
                  <a:srgbClr val="F788B9"/>
                </a:solidFill>
                <a:latin typeface="+mj-lt"/>
              </a:rPr>
              <a:t>Line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  <a:latin typeface="+mj-lt"/>
              </a:rPr>
              <a:t>Measurements involve numbers that are not discrete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but </a:t>
            </a:r>
            <a:r>
              <a:rPr lang="en-AU" sz="2000" u="sng" dirty="0" smtClean="0">
                <a:solidFill>
                  <a:srgbClr val="000000"/>
                </a:solidFill>
                <a:latin typeface="+mj-lt"/>
              </a:rPr>
              <a:t>continuous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. This means that if you choose two numbers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, then 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you can always find other numbers in between 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them </a:t>
            </a:r>
            <a:r>
              <a:rPr lang="en-AU" sz="2000" dirty="0" err="1" smtClean="0">
                <a:solidFill>
                  <a:srgbClr val="000000"/>
                </a:solidFill>
                <a:latin typeface="+mj-lt"/>
              </a:rPr>
              <a:t>Eg</a:t>
            </a: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: 2, 2.2, 2.5, 2.7, 3</a:t>
            </a:r>
            <a:endParaRPr lang="en-AU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145" y="339132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Height, length</a:t>
            </a:r>
            <a:r>
              <a:rPr lang="en-AU" sz="2000" dirty="0">
                <a:latin typeface="+mj-lt"/>
              </a:rPr>
              <a:t>, mass, time</a:t>
            </a:r>
            <a:r>
              <a:rPr lang="en-AU" sz="2000" dirty="0" smtClean="0">
                <a:latin typeface="+mj-lt"/>
              </a:rPr>
              <a:t>, volume </a:t>
            </a:r>
            <a:r>
              <a:rPr lang="en-AU" sz="2000" dirty="0">
                <a:latin typeface="+mj-lt"/>
              </a:rPr>
              <a:t>and temperature measurements are </a:t>
            </a:r>
            <a:r>
              <a:rPr lang="en-AU" sz="2000" dirty="0" smtClean="0">
                <a:latin typeface="+mj-lt"/>
              </a:rPr>
              <a:t>continuous</a:t>
            </a:r>
            <a:endParaRPr lang="en-AU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145" y="417107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</a:rPr>
              <a:t>Line graphs </a:t>
            </a:r>
            <a:r>
              <a:rPr lang="en-AU" sz="2000" u="sng" dirty="0">
                <a:latin typeface="+mj-lt"/>
              </a:rPr>
              <a:t>require two sets of </a:t>
            </a:r>
            <a:r>
              <a:rPr lang="en-AU" sz="2000" u="sng" dirty="0" smtClean="0">
                <a:latin typeface="+mj-lt"/>
              </a:rPr>
              <a:t>measurements</a:t>
            </a:r>
            <a:r>
              <a:rPr lang="en-AU" sz="2000" dirty="0" smtClean="0">
                <a:latin typeface="+mj-lt"/>
              </a:rPr>
              <a:t>, that </a:t>
            </a:r>
            <a:r>
              <a:rPr lang="en-AU" sz="2000" dirty="0">
                <a:latin typeface="+mj-lt"/>
              </a:rPr>
              <a:t>show continuous variation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549499" y="4950818"/>
            <a:ext cx="5885646" cy="1559497"/>
          </a:xfrm>
          <a:prstGeom prst="cloud">
            <a:avLst/>
          </a:prstGeom>
          <a:solidFill>
            <a:srgbClr val="13BCB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latin typeface="+mj-lt"/>
              </a:rPr>
              <a:t>Line graphs need two sets of numbers to plot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69" y="1589418"/>
            <a:ext cx="5341348" cy="50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Line graphs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39" y="1634490"/>
            <a:ext cx="6607493" cy="50610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961" y="3395577"/>
            <a:ext cx="46116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solidFill>
                  <a:srgbClr val="F788B9"/>
                </a:solidFill>
                <a:latin typeface="+mj-lt"/>
              </a:rPr>
              <a:t>Line of best fit</a:t>
            </a:r>
            <a:endParaRPr lang="en-AU" sz="4000" b="1" dirty="0">
              <a:solidFill>
                <a:srgbClr val="F788B9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The “line of best fit” clearly show patterns that might exist in the measurements you took in the experiment (see graph on this slide)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Draw a straight line through the centre of all the points, making sure you have a balance between the number of points above and below the line</a:t>
            </a:r>
            <a:endParaRPr lang="en-AU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961" y="1634490"/>
            <a:ext cx="46116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solidFill>
                  <a:srgbClr val="F788B9"/>
                </a:solidFill>
                <a:latin typeface="+mj-lt"/>
              </a:rPr>
              <a:t>Curve of best fit</a:t>
            </a:r>
            <a:endParaRPr lang="en-AU" sz="4000" b="1" dirty="0">
              <a:solidFill>
                <a:srgbClr val="F788B9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Connect the points from one to the next with a curved line (see graph on previous slide)</a:t>
            </a:r>
            <a:endParaRPr lang="en-A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2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41" y="979714"/>
            <a:ext cx="9724382" cy="5710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282" y="247536"/>
            <a:ext cx="80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A line graph is useful for measuring </a:t>
            </a:r>
          </a:p>
          <a:p>
            <a:pPr algn="ctr"/>
            <a:r>
              <a:rPr lang="en-AU" sz="2400" dirty="0" smtClean="0"/>
              <a:t>changes in a quantity over time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2627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728</Words>
  <Application>Microsoft Office PowerPoint</Application>
  <PresentationFormat>Widescreen</PresentationFormat>
  <Paragraphs>192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Janda Safe and Sound</vt:lpstr>
      <vt:lpstr>Tahoma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17</cp:revision>
  <dcterms:created xsi:type="dcterms:W3CDTF">2016-02-20T23:33:58Z</dcterms:created>
  <dcterms:modified xsi:type="dcterms:W3CDTF">2017-01-03T23:34:31Z</dcterms:modified>
</cp:coreProperties>
</file>