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97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765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57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3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074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372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3448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0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39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97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91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BFA2-4DF3-4A2E-B1C2-D11F0982C74F}" type="datetimeFigureOut">
              <a:rPr lang="en-AU" smtClean="0"/>
              <a:t>21/02/2016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CC22B-140A-411B-B46E-2B0EF58ADD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9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0" y="2487443"/>
            <a:ext cx="457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dirty="0" smtClean="0">
                <a:latin typeface="Janda Safe and Sound" panose="02000503000000020004" pitchFamily="2" charset="0"/>
                <a:ea typeface="YummyCupcakes" panose="02000603000000000000" pitchFamily="2" charset="0"/>
              </a:rPr>
              <a:t>Graphing skills</a:t>
            </a:r>
            <a:endParaRPr lang="en-AU" sz="7200" dirty="0">
              <a:latin typeface="Janda Safe and Sound" panose="02000503000000020004" pitchFamily="2" charset="0"/>
              <a:ea typeface="YummyCupcake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3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Graphs</a:t>
            </a:r>
            <a:endParaRPr lang="en-AU" sz="4000" dirty="0"/>
          </a:p>
        </p:txBody>
      </p:sp>
      <p:sp>
        <p:nvSpPr>
          <p:cNvPr id="2" name="Rectangle 1"/>
          <p:cNvSpPr/>
          <p:nvPr/>
        </p:nvSpPr>
        <p:spPr>
          <a:xfrm>
            <a:off x="1609857" y="1347318"/>
            <a:ext cx="88091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A graph shows trends in measurements even more clearly than tables do.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The type of graph you draw depends on the types of observations you make</a:t>
            </a:r>
          </a:p>
        </p:txBody>
      </p:sp>
      <p:sp>
        <p:nvSpPr>
          <p:cNvPr id="7" name="Cloud 6"/>
          <p:cNvSpPr/>
          <p:nvPr/>
        </p:nvSpPr>
        <p:spPr>
          <a:xfrm>
            <a:off x="721217" y="2524259"/>
            <a:ext cx="3322750" cy="2009104"/>
          </a:xfrm>
          <a:prstGeom prst="cloud">
            <a:avLst/>
          </a:prstGeom>
          <a:solidFill>
            <a:srgbClr val="13BC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/>
              <a:t>Bar Graph</a:t>
            </a:r>
            <a:endParaRPr lang="en-AU" sz="3600" dirty="0"/>
          </a:p>
        </p:txBody>
      </p:sp>
      <p:sp>
        <p:nvSpPr>
          <p:cNvPr id="8" name="Cloud 7"/>
          <p:cNvSpPr/>
          <p:nvPr/>
        </p:nvSpPr>
        <p:spPr>
          <a:xfrm>
            <a:off x="4157729" y="4338034"/>
            <a:ext cx="3530957" cy="2009104"/>
          </a:xfrm>
          <a:prstGeom prst="cloud">
            <a:avLst/>
          </a:prstGeom>
          <a:solidFill>
            <a:srgbClr val="13BC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/>
              <a:t>Line Graph</a:t>
            </a:r>
            <a:endParaRPr lang="en-AU" sz="3600" dirty="0"/>
          </a:p>
        </p:txBody>
      </p:sp>
      <p:sp>
        <p:nvSpPr>
          <p:cNvPr id="9" name="Cloud 8"/>
          <p:cNvSpPr/>
          <p:nvPr/>
        </p:nvSpPr>
        <p:spPr>
          <a:xfrm>
            <a:off x="8034271" y="2328930"/>
            <a:ext cx="3322750" cy="2009104"/>
          </a:xfrm>
          <a:prstGeom prst="cloud">
            <a:avLst/>
          </a:prstGeom>
          <a:solidFill>
            <a:srgbClr val="13BC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dirty="0" smtClean="0"/>
              <a:t>Pie Graph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48156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Bar and Column Graphs</a:t>
            </a:r>
            <a:endParaRPr lang="en-AU" sz="4000" dirty="0"/>
          </a:p>
        </p:txBody>
      </p:sp>
      <p:sp>
        <p:nvSpPr>
          <p:cNvPr id="5" name="Rectangle 4"/>
          <p:cNvSpPr/>
          <p:nvPr/>
        </p:nvSpPr>
        <p:spPr>
          <a:xfrm>
            <a:off x="5653822" y="1738677"/>
            <a:ext cx="621190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b="1" dirty="0">
                <a:solidFill>
                  <a:srgbClr val="F788B9"/>
                </a:solidFill>
                <a:latin typeface="+mj-lt"/>
              </a:rPr>
              <a:t>Bar and column 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0000"/>
                </a:solidFill>
                <a:latin typeface="+mj-lt"/>
              </a:rPr>
              <a:t>Some observations fall into </a:t>
            </a:r>
            <a:r>
              <a:rPr lang="en-AU" sz="2000" u="sng" dirty="0">
                <a:solidFill>
                  <a:srgbClr val="000000"/>
                </a:solidFill>
                <a:latin typeface="+mj-lt"/>
              </a:rPr>
              <a:t>discrete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 groupings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This means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that all the observations can be </a:t>
            </a:r>
            <a:r>
              <a:rPr lang="en-AU" sz="2000" u="sng" dirty="0">
                <a:solidFill>
                  <a:srgbClr val="000000"/>
                </a:solidFill>
                <a:latin typeface="+mj-lt"/>
              </a:rPr>
              <a:t>sorted </a:t>
            </a:r>
            <a:r>
              <a:rPr lang="en-AU" sz="2000" u="sng" dirty="0" smtClean="0">
                <a:solidFill>
                  <a:srgbClr val="000000"/>
                </a:solidFill>
                <a:latin typeface="+mj-lt"/>
              </a:rPr>
              <a:t>into categories </a:t>
            </a:r>
            <a:r>
              <a:rPr lang="en-AU" sz="2000" u="sng" dirty="0">
                <a:solidFill>
                  <a:srgbClr val="000000"/>
                </a:solidFill>
                <a:latin typeface="+mj-lt"/>
              </a:rPr>
              <a:t>and counted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. Animals, for example, fall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into discrete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groupings like kangaroos, ants, cockatoos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and sharks</a:t>
            </a:r>
          </a:p>
          <a:p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Bar and column graphs are used when you have a </a:t>
            </a:r>
            <a:r>
              <a:rPr lang="en-AU" sz="2000" dirty="0" smtClean="0">
                <a:latin typeface="+mj-lt"/>
              </a:rPr>
              <a:t>set of </a:t>
            </a:r>
            <a:r>
              <a:rPr lang="en-AU" sz="2000" u="sng" dirty="0">
                <a:latin typeface="+mj-lt"/>
              </a:rPr>
              <a:t>observations that are discrete</a:t>
            </a:r>
            <a:r>
              <a:rPr lang="en-AU" sz="2000" dirty="0">
                <a:latin typeface="+mj-lt"/>
              </a:rPr>
              <a:t>. </a:t>
            </a:r>
            <a:endParaRPr lang="en-AU" sz="2000" dirty="0" smtClean="0">
              <a:latin typeface="+mj-lt"/>
            </a:endParaRPr>
          </a:p>
          <a:p>
            <a:endParaRPr lang="en-AU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+mj-lt"/>
              </a:rPr>
              <a:t>These </a:t>
            </a:r>
            <a:r>
              <a:rPr lang="en-AU" sz="2000" dirty="0">
                <a:latin typeface="+mj-lt"/>
              </a:rPr>
              <a:t>discrete </a:t>
            </a:r>
            <a:r>
              <a:rPr lang="en-AU" sz="2000" dirty="0" smtClean="0">
                <a:latin typeface="+mj-lt"/>
              </a:rPr>
              <a:t>values are </a:t>
            </a:r>
            <a:r>
              <a:rPr lang="en-AU" sz="2000" dirty="0">
                <a:latin typeface="+mj-lt"/>
              </a:rPr>
              <a:t>displayed on one of the axes of the graph </a:t>
            </a:r>
            <a:r>
              <a:rPr lang="en-AU" sz="2000" dirty="0" smtClean="0">
                <a:latin typeface="+mj-lt"/>
              </a:rPr>
              <a:t>while numbers </a:t>
            </a:r>
            <a:r>
              <a:rPr lang="en-AU" sz="2000" dirty="0">
                <a:latin typeface="+mj-lt"/>
              </a:rPr>
              <a:t>are displayed on the other axis</a:t>
            </a:r>
            <a:endParaRPr lang="en-AU" sz="20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59" y="1738677"/>
            <a:ext cx="5363994" cy="487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9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Pie Graph</a:t>
            </a:r>
            <a:endParaRPr lang="en-AU" sz="4000" dirty="0"/>
          </a:p>
        </p:txBody>
      </p:sp>
      <p:sp>
        <p:nvSpPr>
          <p:cNvPr id="2" name="Rectangle 1"/>
          <p:cNvSpPr/>
          <p:nvPr/>
        </p:nvSpPr>
        <p:spPr>
          <a:xfrm>
            <a:off x="188891" y="2068535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4000" b="1" dirty="0">
                <a:solidFill>
                  <a:srgbClr val="F788B9"/>
                </a:solidFill>
                <a:latin typeface="+mj-lt"/>
              </a:rPr>
              <a:t>Pie </a:t>
            </a:r>
            <a:r>
              <a:rPr lang="en-AU" sz="4000" b="1" dirty="0" smtClean="0">
                <a:solidFill>
                  <a:srgbClr val="F788B9"/>
                </a:solidFill>
                <a:latin typeface="+mj-lt"/>
              </a:rPr>
              <a:t>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u="sng" dirty="0" smtClean="0">
                <a:solidFill>
                  <a:srgbClr val="000000"/>
                </a:solidFill>
                <a:latin typeface="+mj-lt"/>
              </a:rPr>
              <a:t>Discrete </a:t>
            </a:r>
            <a:r>
              <a:rPr lang="en-AU" sz="2000" u="sng" dirty="0">
                <a:solidFill>
                  <a:srgbClr val="000000"/>
                </a:solidFill>
                <a:latin typeface="+mj-lt"/>
              </a:rPr>
              <a:t>groupings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are also used to construct pie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graphs or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pie charts. </a:t>
            </a: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pie graph shows the </a:t>
            </a:r>
            <a:r>
              <a:rPr lang="en-AU" sz="2000" u="sng" dirty="0">
                <a:solidFill>
                  <a:srgbClr val="000000"/>
                </a:solidFill>
                <a:latin typeface="+mj-lt"/>
              </a:rPr>
              <a:t>proportions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of each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grouping within a total. </a:t>
            </a: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In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a pie graph, the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whole pie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represents 100%, half the pie represents 50% and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a quarter-pie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represents 25%. </a:t>
            </a: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000" dirty="0" smtClean="0">
              <a:solidFill>
                <a:srgbClr val="00000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This example shows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the percentages of different animals living in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a nature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reserve.</a:t>
            </a:r>
            <a:endParaRPr lang="en-AU" sz="2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337" y="1854558"/>
            <a:ext cx="5682945" cy="440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3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Line Graph</a:t>
            </a:r>
            <a:endParaRPr lang="en-AU" sz="4000" dirty="0"/>
          </a:p>
        </p:txBody>
      </p:sp>
      <p:sp>
        <p:nvSpPr>
          <p:cNvPr id="6" name="Rectangle 5"/>
          <p:cNvSpPr/>
          <p:nvPr/>
        </p:nvSpPr>
        <p:spPr>
          <a:xfrm>
            <a:off x="339145" y="138046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4000" b="1" dirty="0">
                <a:solidFill>
                  <a:srgbClr val="F788B9"/>
                </a:solidFill>
                <a:latin typeface="+mj-lt"/>
              </a:rPr>
              <a:t>Line 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000000"/>
                </a:solidFill>
                <a:latin typeface="+mj-lt"/>
              </a:rPr>
              <a:t>Measurements involve numbers that are not discrete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but </a:t>
            </a:r>
            <a:r>
              <a:rPr lang="en-AU" sz="2000" u="sng" dirty="0" smtClean="0">
                <a:solidFill>
                  <a:srgbClr val="000000"/>
                </a:solidFill>
                <a:latin typeface="+mj-lt"/>
              </a:rPr>
              <a:t>continuous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. This means that if you choose two numbers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, then </a:t>
            </a:r>
            <a:r>
              <a:rPr lang="en-AU" sz="2000" dirty="0">
                <a:solidFill>
                  <a:srgbClr val="000000"/>
                </a:solidFill>
                <a:latin typeface="+mj-lt"/>
              </a:rPr>
              <a:t>you can always find other numbers in between 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them </a:t>
            </a:r>
            <a:r>
              <a:rPr lang="en-AU" sz="2000" dirty="0" err="1" smtClean="0">
                <a:solidFill>
                  <a:srgbClr val="000000"/>
                </a:solidFill>
                <a:latin typeface="+mj-lt"/>
              </a:rPr>
              <a:t>Eg</a:t>
            </a:r>
            <a:r>
              <a:rPr lang="en-AU" sz="2000" dirty="0" smtClean="0">
                <a:solidFill>
                  <a:srgbClr val="000000"/>
                </a:solidFill>
                <a:latin typeface="+mj-lt"/>
              </a:rPr>
              <a:t>: 2, 2.2, 2.5, 2.7, 3</a:t>
            </a:r>
            <a:endParaRPr lang="en-AU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9145" y="339132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+mj-lt"/>
              </a:rPr>
              <a:t>Height, length</a:t>
            </a:r>
            <a:r>
              <a:rPr lang="en-AU" sz="2000" dirty="0">
                <a:latin typeface="+mj-lt"/>
              </a:rPr>
              <a:t>, mass, time</a:t>
            </a:r>
            <a:r>
              <a:rPr lang="en-AU" sz="2000" dirty="0" smtClean="0">
                <a:latin typeface="+mj-lt"/>
              </a:rPr>
              <a:t>, volume </a:t>
            </a:r>
            <a:r>
              <a:rPr lang="en-AU" sz="2000" dirty="0">
                <a:latin typeface="+mj-lt"/>
              </a:rPr>
              <a:t>and temperature measurements are continuous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145" y="417107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+mj-lt"/>
              </a:rPr>
              <a:t>Line graphs </a:t>
            </a:r>
            <a:r>
              <a:rPr lang="en-AU" sz="2000" u="sng" dirty="0">
                <a:latin typeface="+mj-lt"/>
              </a:rPr>
              <a:t>require two sets of </a:t>
            </a:r>
            <a:r>
              <a:rPr lang="en-AU" sz="2000" u="sng" dirty="0" smtClean="0">
                <a:latin typeface="+mj-lt"/>
              </a:rPr>
              <a:t>measurements</a:t>
            </a:r>
            <a:r>
              <a:rPr lang="en-AU" sz="2000" dirty="0" smtClean="0">
                <a:latin typeface="+mj-lt"/>
              </a:rPr>
              <a:t>, that </a:t>
            </a:r>
            <a:r>
              <a:rPr lang="en-AU" sz="2000" dirty="0">
                <a:latin typeface="+mj-lt"/>
              </a:rPr>
              <a:t>show continuous variation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499" y="1480845"/>
            <a:ext cx="5472820" cy="5115621"/>
          </a:xfrm>
          <a:prstGeom prst="rect">
            <a:avLst/>
          </a:prstGeom>
        </p:spPr>
      </p:pic>
      <p:sp>
        <p:nvSpPr>
          <p:cNvPr id="11" name="Cloud 10"/>
          <p:cNvSpPr/>
          <p:nvPr/>
        </p:nvSpPr>
        <p:spPr>
          <a:xfrm>
            <a:off x="549499" y="4950818"/>
            <a:ext cx="5885646" cy="1559497"/>
          </a:xfrm>
          <a:prstGeom prst="cloud">
            <a:avLst/>
          </a:prstGeom>
          <a:solidFill>
            <a:srgbClr val="13BCBF"/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>
                <a:latin typeface="+mj-lt"/>
              </a:rPr>
              <a:t>Line graphs need two sets of numbers to plot</a:t>
            </a: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765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439437" y="1264732"/>
            <a:ext cx="4971246" cy="5450469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This table displays the results obtained from an experiment.</a:t>
            </a:r>
          </a:p>
          <a:p>
            <a:pPr algn="ctr"/>
            <a:r>
              <a:rPr lang="en-AU" sz="2400" dirty="0" smtClean="0"/>
              <a:t> </a:t>
            </a:r>
          </a:p>
          <a:p>
            <a:pPr algn="ctr"/>
            <a:r>
              <a:rPr lang="en-AU" sz="2400" dirty="0" smtClean="0"/>
              <a:t>In this experiment, a plant was exposed to sunlight everyday for two weeks.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smtClean="0"/>
              <a:t>It was watered the same amount of water each day.</a:t>
            </a:r>
          </a:p>
          <a:p>
            <a:pPr algn="ctr"/>
            <a:endParaRPr lang="en-AU" sz="2400" dirty="0" smtClean="0"/>
          </a:p>
          <a:p>
            <a:pPr algn="ctr"/>
            <a:r>
              <a:rPr lang="en-AU" sz="2400" dirty="0" smtClean="0"/>
              <a:t>The height of the plant was measured each day.</a:t>
            </a:r>
          </a:p>
          <a:p>
            <a:pPr algn="ctr"/>
            <a:endParaRPr lang="en-AU" sz="2400" dirty="0"/>
          </a:p>
          <a:p>
            <a:pPr algn="ctr"/>
            <a:r>
              <a:rPr lang="en-AU" sz="2400" dirty="0" smtClean="0"/>
              <a:t>Plot these results on a line graph</a:t>
            </a:r>
            <a:endParaRPr lang="en-A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Line Graph</a:t>
            </a:r>
            <a:endParaRPr lang="en-AU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024" y="1182148"/>
            <a:ext cx="5126071" cy="561564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17316" y="1202938"/>
          <a:ext cx="5197116" cy="55948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8558"/>
                <a:gridCol w="2598558"/>
              </a:tblGrid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Number</a:t>
                      </a:r>
                      <a:r>
                        <a:rPr lang="en-AU" baseline="0" dirty="0" smtClean="0"/>
                        <a:t> of Days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Height of Plant (cm)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24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28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32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38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40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44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48</a:t>
                      </a:r>
                      <a:endParaRPr lang="en-AU" dirty="0"/>
                    </a:p>
                  </a:txBody>
                  <a:tcPr/>
                </a:tc>
              </a:tr>
              <a:tr h="37299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52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0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367762" y="1347318"/>
            <a:ext cx="4971246" cy="5388333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200" dirty="0" smtClean="0"/>
              <a:t>Furthermore, in this experiment, we tested the effects of sunlight on a plant.</a:t>
            </a:r>
          </a:p>
          <a:p>
            <a:pPr algn="ctr"/>
            <a:endParaRPr lang="en-AU" sz="1200" dirty="0" smtClean="0"/>
          </a:p>
          <a:p>
            <a:pPr algn="ctr"/>
            <a:r>
              <a:rPr lang="en-AU" sz="2200" dirty="0" smtClean="0"/>
              <a:t>Three plants were added: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AU" sz="2200" dirty="0" smtClean="0"/>
              <a:t>No sun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AU" sz="2200" dirty="0" smtClean="0"/>
              <a:t>Shade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AU" sz="2200" dirty="0" smtClean="0"/>
              <a:t>Full sun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AU" sz="1200" dirty="0" smtClean="0"/>
          </a:p>
          <a:p>
            <a:pPr algn="ctr"/>
            <a:r>
              <a:rPr lang="en-AU" sz="2200" dirty="0" smtClean="0"/>
              <a:t>The height of the plants were measured each day.</a:t>
            </a:r>
          </a:p>
          <a:p>
            <a:pPr algn="ctr"/>
            <a:endParaRPr lang="en-AU" sz="1100" dirty="0" smtClean="0"/>
          </a:p>
          <a:p>
            <a:pPr algn="ctr"/>
            <a:r>
              <a:rPr lang="en-AU" sz="2200" dirty="0" smtClean="0"/>
              <a:t>Plot all of these results on the same line graph so they are easy to compare</a:t>
            </a:r>
          </a:p>
          <a:p>
            <a:pPr algn="ctr"/>
            <a:endParaRPr lang="en-AU" sz="1100" dirty="0" smtClean="0"/>
          </a:p>
          <a:p>
            <a:pPr algn="ctr"/>
            <a:r>
              <a:rPr lang="en-AU" sz="2200" dirty="0" smtClean="0"/>
              <a:t>Don’t forget to add a key</a:t>
            </a:r>
            <a:endParaRPr lang="en-AU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4" y="143923"/>
            <a:ext cx="12180196" cy="1038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3345" y="309093"/>
            <a:ext cx="8062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/>
              <a:t>Line Graph</a:t>
            </a:r>
            <a:endParaRPr lang="en-AU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9501" y="1203558"/>
            <a:ext cx="6392499" cy="567585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688" y="1205197"/>
          <a:ext cx="5593440" cy="56038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18688"/>
                <a:gridCol w="1118688"/>
                <a:gridCol w="1118688"/>
                <a:gridCol w="1118688"/>
                <a:gridCol w="1118688"/>
              </a:tblGrid>
              <a:tr h="559209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/>
                        <a:t>Number</a:t>
                      </a:r>
                      <a:r>
                        <a:rPr lang="en-AU" sz="1600" b="0" baseline="0" dirty="0" smtClean="0"/>
                        <a:t> of Days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/>
                        <a:t>No Sun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/>
                        <a:t>Shade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/>
                        <a:t>Sun</a:t>
                      </a:r>
                      <a:endParaRPr lang="en-A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/>
                        <a:t>Full Sun</a:t>
                      </a:r>
                      <a:endParaRPr lang="en-AU" sz="1600" b="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17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18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9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19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21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11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18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15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6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48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13</a:t>
                      </a:r>
                      <a:endParaRPr lang="en-AU" sz="1600" dirty="0"/>
                    </a:p>
                  </a:txBody>
                  <a:tcPr/>
                </a:tc>
              </a:tr>
              <a:tr h="358908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14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0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7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52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12</a:t>
                      </a:r>
                      <a:endParaRPr lang="en-A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50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Widescreen</PresentationFormat>
  <Paragraphs>159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Janda Safe and Sound</vt:lpstr>
      <vt:lpstr>YummyCupcakes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Monica's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R.Zammit</dc:creator>
  <cp:lastModifiedBy>R.Zammit</cp:lastModifiedBy>
  <cp:revision>1</cp:revision>
  <dcterms:created xsi:type="dcterms:W3CDTF">2016-02-20T23:33:58Z</dcterms:created>
  <dcterms:modified xsi:type="dcterms:W3CDTF">2016-02-20T23:34:12Z</dcterms:modified>
</cp:coreProperties>
</file>