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60" r:id="rId3"/>
    <p:sldId id="257" r:id="rId4"/>
    <p:sldId id="258" r:id="rId5"/>
    <p:sldId id="259" r:id="rId6"/>
    <p:sldId id="261" r:id="rId7"/>
    <p:sldId id="262" r:id="rId8"/>
    <p:sldId id="263" r:id="rId9"/>
    <p:sldId id="287" r:id="rId10"/>
    <p:sldId id="264" r:id="rId11"/>
    <p:sldId id="265" r:id="rId12"/>
    <p:sldId id="266" r:id="rId13"/>
    <p:sldId id="267" r:id="rId14"/>
    <p:sldId id="288" r:id="rId15"/>
    <p:sldId id="289" r:id="rId16"/>
    <p:sldId id="268" r:id="rId17"/>
    <p:sldId id="269" r:id="rId18"/>
    <p:sldId id="271" r:id="rId19"/>
    <p:sldId id="272" r:id="rId20"/>
    <p:sldId id="274" r:id="rId21"/>
    <p:sldId id="273" r:id="rId22"/>
    <p:sldId id="275" r:id="rId23"/>
    <p:sldId id="276" r:id="rId24"/>
    <p:sldId id="277" r:id="rId25"/>
    <p:sldId id="278" r:id="rId26"/>
    <p:sldId id="290" r:id="rId27"/>
    <p:sldId id="279" r:id="rId28"/>
    <p:sldId id="291" r:id="rId29"/>
    <p:sldId id="292" r:id="rId30"/>
    <p:sldId id="281" r:id="rId31"/>
    <p:sldId id="280" r:id="rId32"/>
    <p:sldId id="282" r:id="rId33"/>
    <p:sldId id="283" r:id="rId34"/>
    <p:sldId id="284" r:id="rId35"/>
    <p:sldId id="293" r:id="rId36"/>
    <p:sldId id="285" r:id="rId37"/>
    <p:sldId id="286" r:id="rId38"/>
    <p:sldId id="294" r:id="rId39"/>
    <p:sldId id="295" r:id="rId40"/>
    <p:sldId id="296" r:id="rId41"/>
    <p:sldId id="297" r:id="rId42"/>
    <p:sldId id="29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10/27/2016</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131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01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800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811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471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17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204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5443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042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999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10/27/2016</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111513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10/27/2016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623631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9600" dirty="0" smtClean="0"/>
              <a:t>Types of Mixtures</a:t>
            </a:r>
            <a:endParaRPr lang="en-AU" sz="9600" dirty="0"/>
          </a:p>
        </p:txBody>
      </p:sp>
      <p:sp>
        <p:nvSpPr>
          <p:cNvPr id="3" name="Subtitle 2"/>
          <p:cNvSpPr>
            <a:spLocks noGrp="1"/>
          </p:cNvSpPr>
          <p:nvPr>
            <p:ph type="subTitle" idx="1"/>
          </p:nvPr>
        </p:nvSpPr>
        <p:spPr/>
        <p:txBody>
          <a:bodyPr>
            <a:normAutofit/>
          </a:bodyPr>
          <a:lstStyle/>
          <a:p>
            <a:r>
              <a:rPr lang="en-AU" sz="4000" dirty="0" smtClean="0"/>
              <a:t>4.1 Chapter Review</a:t>
            </a:r>
            <a:endParaRPr lang="en-AU" sz="4000" dirty="0"/>
          </a:p>
        </p:txBody>
      </p:sp>
    </p:spTree>
    <p:extLst>
      <p:ext uri="{BB962C8B-B14F-4D97-AF65-F5344CB8AC3E}">
        <p14:creationId xmlns:p14="http://schemas.microsoft.com/office/powerpoint/2010/main" val="1267466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13. </a:t>
            </a:r>
            <a:r>
              <a:rPr lang="en-AU" dirty="0"/>
              <a:t>Compare</a:t>
            </a:r>
            <a:r>
              <a:rPr lang="en-AU" b="1" dirty="0"/>
              <a:t> </a:t>
            </a:r>
            <a:r>
              <a:rPr lang="en-AU" dirty="0"/>
              <a:t>a concentrated sugar solution with </a:t>
            </a:r>
            <a:r>
              <a:rPr lang="en-AU" dirty="0" smtClean="0"/>
              <a:t>a dilute </a:t>
            </a:r>
            <a:r>
              <a:rPr lang="en-AU" dirty="0"/>
              <a:t>sugar solution</a:t>
            </a:r>
          </a:p>
        </p:txBody>
      </p:sp>
      <p:sp>
        <p:nvSpPr>
          <p:cNvPr id="3" name="Content Placeholder 2"/>
          <p:cNvSpPr>
            <a:spLocks noGrp="1"/>
          </p:cNvSpPr>
          <p:nvPr>
            <p:ph idx="1"/>
          </p:nvPr>
        </p:nvSpPr>
        <p:spPr>
          <a:xfrm>
            <a:off x="676656" y="2318197"/>
            <a:ext cx="10753725" cy="3459668"/>
          </a:xfrm>
        </p:spPr>
        <p:txBody>
          <a:bodyPr/>
          <a:lstStyle/>
          <a:p>
            <a:r>
              <a:rPr lang="en-AU" dirty="0"/>
              <a:t>Both have water as the solvent and contain sugar. However, the concentrated solution has much more sugar dissolved in the same amount of water. </a:t>
            </a:r>
          </a:p>
        </p:txBody>
      </p:sp>
      <p:pic>
        <p:nvPicPr>
          <p:cNvPr id="5" name="Picture 4"/>
          <p:cNvPicPr>
            <a:picLocks noChangeAspect="1"/>
          </p:cNvPicPr>
          <p:nvPr/>
        </p:nvPicPr>
        <p:blipFill>
          <a:blip r:embed="rId2"/>
          <a:stretch>
            <a:fillRect/>
          </a:stretch>
        </p:blipFill>
        <p:spPr>
          <a:xfrm>
            <a:off x="2743200" y="3273246"/>
            <a:ext cx="5666771" cy="3354728"/>
          </a:xfrm>
          <a:prstGeom prst="rect">
            <a:avLst/>
          </a:prstGeom>
        </p:spPr>
      </p:pic>
    </p:spTree>
    <p:extLst>
      <p:ext uri="{BB962C8B-B14F-4D97-AF65-F5344CB8AC3E}">
        <p14:creationId xmlns:p14="http://schemas.microsoft.com/office/powerpoint/2010/main" val="1855394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16. </a:t>
            </a:r>
            <a:r>
              <a:rPr lang="en-AU" dirty="0"/>
              <a:t>Classify</a:t>
            </a:r>
            <a:r>
              <a:rPr lang="en-AU" b="1" dirty="0"/>
              <a:t> </a:t>
            </a:r>
            <a:r>
              <a:rPr lang="en-AU" dirty="0"/>
              <a:t>each of the following as solution,</a:t>
            </a:r>
            <a:br>
              <a:rPr lang="en-AU" dirty="0"/>
            </a:br>
            <a:r>
              <a:rPr lang="en-AU" dirty="0"/>
              <a:t>suspension or colloid.</a:t>
            </a:r>
          </a:p>
        </p:txBody>
      </p:sp>
      <p:pic>
        <p:nvPicPr>
          <p:cNvPr id="4" name="Picture 3"/>
          <p:cNvPicPr>
            <a:picLocks noChangeAspect="1"/>
          </p:cNvPicPr>
          <p:nvPr/>
        </p:nvPicPr>
        <p:blipFill>
          <a:blip r:embed="rId2"/>
          <a:stretch>
            <a:fillRect/>
          </a:stretch>
        </p:blipFill>
        <p:spPr>
          <a:xfrm>
            <a:off x="121912" y="2400432"/>
            <a:ext cx="11843398" cy="2892784"/>
          </a:xfrm>
          <a:prstGeom prst="rect">
            <a:avLst/>
          </a:prstGeom>
        </p:spPr>
      </p:pic>
    </p:spTree>
    <p:extLst>
      <p:ext uri="{BB962C8B-B14F-4D97-AF65-F5344CB8AC3E}">
        <p14:creationId xmlns:p14="http://schemas.microsoft.com/office/powerpoint/2010/main" val="4278126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17. Compare</a:t>
            </a:r>
            <a:r>
              <a:rPr lang="en-AU" b="1" dirty="0" smtClean="0"/>
              <a:t> </a:t>
            </a:r>
            <a:r>
              <a:rPr lang="en-AU" dirty="0"/>
              <a:t>a solution, a suspension and a colloid</a:t>
            </a:r>
          </a:p>
        </p:txBody>
      </p:sp>
      <p:sp>
        <p:nvSpPr>
          <p:cNvPr id="3" name="Content Placeholder 2"/>
          <p:cNvSpPr>
            <a:spLocks noGrp="1"/>
          </p:cNvSpPr>
          <p:nvPr>
            <p:ph idx="1"/>
          </p:nvPr>
        </p:nvSpPr>
        <p:spPr>
          <a:xfrm>
            <a:off x="676656" y="2266682"/>
            <a:ext cx="10753725" cy="3511183"/>
          </a:xfrm>
        </p:spPr>
        <p:txBody>
          <a:bodyPr>
            <a:noAutofit/>
          </a:bodyPr>
          <a:lstStyle/>
          <a:p>
            <a:r>
              <a:rPr lang="en-AU" sz="2800" dirty="0"/>
              <a:t>In a </a:t>
            </a:r>
            <a:r>
              <a:rPr lang="en-AU" sz="2800" b="1" dirty="0"/>
              <a:t>solution</a:t>
            </a:r>
            <a:r>
              <a:rPr lang="en-AU" sz="2800" dirty="0"/>
              <a:t>, the solute particles </a:t>
            </a:r>
            <a:r>
              <a:rPr lang="en-AU" sz="2800" u="sng" dirty="0"/>
              <a:t>dissolve</a:t>
            </a:r>
            <a:r>
              <a:rPr lang="en-AU" sz="2800" dirty="0"/>
              <a:t> into particles of similar size to the solvent medium. </a:t>
            </a:r>
            <a:endParaRPr lang="en-AU" sz="2800" dirty="0" smtClean="0"/>
          </a:p>
          <a:p>
            <a:endParaRPr lang="en-AU" sz="2800" dirty="0"/>
          </a:p>
          <a:p>
            <a:r>
              <a:rPr lang="en-AU" sz="2800" dirty="0" smtClean="0"/>
              <a:t>In </a:t>
            </a:r>
            <a:r>
              <a:rPr lang="en-AU" sz="2800" dirty="0"/>
              <a:t>a </a:t>
            </a:r>
            <a:r>
              <a:rPr lang="en-AU" sz="2800" b="1" dirty="0"/>
              <a:t>suspension</a:t>
            </a:r>
            <a:r>
              <a:rPr lang="en-AU" sz="2800" dirty="0"/>
              <a:t>, the suspended particles </a:t>
            </a:r>
            <a:r>
              <a:rPr lang="en-AU" sz="2800" u="sng" dirty="0"/>
              <a:t>do not dissolve </a:t>
            </a:r>
            <a:r>
              <a:rPr lang="en-AU" sz="2800" dirty="0"/>
              <a:t>and stay dispersed for only a short while in the medium, eventually </a:t>
            </a:r>
            <a:r>
              <a:rPr lang="en-AU" sz="2800" u="sng" dirty="0"/>
              <a:t>settling to the bottom. </a:t>
            </a:r>
            <a:endParaRPr lang="en-AU" sz="2800" u="sng" dirty="0" smtClean="0"/>
          </a:p>
          <a:p>
            <a:endParaRPr lang="en-AU" sz="2800" dirty="0"/>
          </a:p>
          <a:p>
            <a:r>
              <a:rPr lang="en-AU" sz="2800" dirty="0" smtClean="0"/>
              <a:t>In </a:t>
            </a:r>
            <a:r>
              <a:rPr lang="en-AU" sz="2800" dirty="0"/>
              <a:t>a </a:t>
            </a:r>
            <a:r>
              <a:rPr lang="en-AU" sz="2800" b="1" dirty="0"/>
              <a:t>colloid</a:t>
            </a:r>
            <a:r>
              <a:rPr lang="en-AU" sz="2800" dirty="0"/>
              <a:t>, the particles are in between the size of a solution and a suspension, and </a:t>
            </a:r>
            <a:r>
              <a:rPr lang="en-AU" sz="2800" u="sng" dirty="0"/>
              <a:t>stay dispersed in the medium</a:t>
            </a:r>
            <a:r>
              <a:rPr lang="en-AU" sz="2800" dirty="0"/>
              <a:t>. </a:t>
            </a:r>
          </a:p>
        </p:txBody>
      </p:sp>
    </p:spTree>
    <p:extLst>
      <p:ext uri="{BB962C8B-B14F-4D97-AF65-F5344CB8AC3E}">
        <p14:creationId xmlns:p14="http://schemas.microsoft.com/office/powerpoint/2010/main" val="3085852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AU" dirty="0" smtClean="0"/>
              <a:t>Separating Insoluble Substances</a:t>
            </a:r>
            <a:endParaRPr lang="en-AU" dirty="0"/>
          </a:p>
        </p:txBody>
      </p:sp>
      <p:sp>
        <p:nvSpPr>
          <p:cNvPr id="5" name="Subtitle 4"/>
          <p:cNvSpPr>
            <a:spLocks noGrp="1"/>
          </p:cNvSpPr>
          <p:nvPr>
            <p:ph type="subTitle" idx="1"/>
          </p:nvPr>
        </p:nvSpPr>
        <p:spPr>
          <a:xfrm>
            <a:off x="1635616" y="4206876"/>
            <a:ext cx="8770513" cy="1645920"/>
          </a:xfrm>
        </p:spPr>
        <p:txBody>
          <a:bodyPr>
            <a:normAutofit/>
          </a:bodyPr>
          <a:lstStyle/>
          <a:p>
            <a:pPr algn="ctr"/>
            <a:r>
              <a:rPr lang="en-AU" sz="4000" dirty="0" smtClean="0"/>
              <a:t>4.2 Chapter Review</a:t>
            </a:r>
            <a:endParaRPr lang="en-AU" sz="4000" dirty="0"/>
          </a:p>
        </p:txBody>
      </p:sp>
    </p:spTree>
    <p:extLst>
      <p:ext uri="{BB962C8B-B14F-4D97-AF65-F5344CB8AC3E}">
        <p14:creationId xmlns:p14="http://schemas.microsoft.com/office/powerpoint/2010/main" val="2926461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5417005" cy="1658198"/>
          </a:xfrm>
        </p:spPr>
        <p:txBody>
          <a:bodyPr>
            <a:normAutofit fontScale="90000"/>
          </a:bodyPr>
          <a:lstStyle/>
          <a:p>
            <a:r>
              <a:rPr lang="en-AU" sz="4900" dirty="0" smtClean="0"/>
              <a:t>1. </a:t>
            </a:r>
            <a:r>
              <a:rPr lang="en-AU" sz="4900" dirty="0"/>
              <a:t>List examples of sieving and filtering around </a:t>
            </a:r>
            <a:r>
              <a:rPr lang="en-AU" sz="4900" dirty="0" smtClean="0"/>
              <a:t>your home</a:t>
            </a:r>
            <a:r>
              <a:rPr lang="en-AU" sz="4900" dirty="0"/>
              <a:t>.</a:t>
            </a:r>
            <a:endParaRPr lang="en-AU" sz="4900" dirty="0"/>
          </a:p>
        </p:txBody>
      </p:sp>
      <p:sp>
        <p:nvSpPr>
          <p:cNvPr id="3" name="Content Placeholder 2"/>
          <p:cNvSpPr>
            <a:spLocks noGrp="1"/>
          </p:cNvSpPr>
          <p:nvPr>
            <p:ph idx="1"/>
          </p:nvPr>
        </p:nvSpPr>
        <p:spPr>
          <a:xfrm>
            <a:off x="697366" y="2286000"/>
            <a:ext cx="10753725" cy="4454434"/>
          </a:xfrm>
        </p:spPr>
        <p:txBody>
          <a:bodyPr>
            <a:normAutofit/>
          </a:bodyPr>
          <a:lstStyle/>
          <a:p>
            <a:pPr>
              <a:buFont typeface="Arial" panose="020B0604020202020204" pitchFamily="34" charset="0"/>
              <a:buChar char="•"/>
            </a:pPr>
            <a:r>
              <a:rPr lang="en-AU" dirty="0"/>
              <a:t>coffee percolator, </a:t>
            </a:r>
            <a:endParaRPr lang="en-AU" dirty="0" smtClean="0"/>
          </a:p>
          <a:p>
            <a:pPr>
              <a:buFont typeface="Arial" panose="020B0604020202020204" pitchFamily="34" charset="0"/>
              <a:buChar char="•"/>
            </a:pPr>
            <a:r>
              <a:rPr lang="en-AU" dirty="0" smtClean="0"/>
              <a:t>tea </a:t>
            </a:r>
            <a:r>
              <a:rPr lang="en-AU" dirty="0"/>
              <a:t>bags, </a:t>
            </a:r>
            <a:endParaRPr lang="en-AU" dirty="0" smtClean="0"/>
          </a:p>
          <a:p>
            <a:pPr>
              <a:buFont typeface="Arial" panose="020B0604020202020204" pitchFamily="34" charset="0"/>
              <a:buChar char="•"/>
            </a:pPr>
            <a:r>
              <a:rPr lang="en-AU" dirty="0" smtClean="0"/>
              <a:t>vacuum </a:t>
            </a:r>
            <a:r>
              <a:rPr lang="en-AU" dirty="0"/>
              <a:t>cleaner, </a:t>
            </a:r>
            <a:endParaRPr lang="en-AU" dirty="0" smtClean="0"/>
          </a:p>
          <a:p>
            <a:pPr>
              <a:buFont typeface="Arial" panose="020B0604020202020204" pitchFamily="34" charset="0"/>
              <a:buChar char="•"/>
            </a:pPr>
            <a:r>
              <a:rPr lang="en-AU" dirty="0" smtClean="0"/>
              <a:t>air </a:t>
            </a:r>
            <a:r>
              <a:rPr lang="en-AU" dirty="0"/>
              <a:t>conditioner, </a:t>
            </a:r>
            <a:endParaRPr lang="en-AU" dirty="0" smtClean="0"/>
          </a:p>
          <a:p>
            <a:pPr>
              <a:buFont typeface="Arial" panose="020B0604020202020204" pitchFamily="34" charset="0"/>
              <a:buChar char="•"/>
            </a:pPr>
            <a:r>
              <a:rPr lang="en-AU" dirty="0" smtClean="0"/>
              <a:t>car </a:t>
            </a:r>
            <a:r>
              <a:rPr lang="en-AU" dirty="0"/>
              <a:t>engine, </a:t>
            </a:r>
            <a:endParaRPr lang="en-AU" dirty="0" smtClean="0"/>
          </a:p>
          <a:p>
            <a:pPr>
              <a:buFont typeface="Arial" panose="020B0604020202020204" pitchFamily="34" charset="0"/>
              <a:buChar char="•"/>
            </a:pPr>
            <a:r>
              <a:rPr lang="en-AU" dirty="0" smtClean="0"/>
              <a:t>car </a:t>
            </a:r>
            <a:r>
              <a:rPr lang="en-AU" dirty="0"/>
              <a:t>air cleaner, </a:t>
            </a:r>
            <a:endParaRPr lang="en-AU" dirty="0" smtClean="0"/>
          </a:p>
          <a:p>
            <a:pPr>
              <a:buFont typeface="Arial" panose="020B0604020202020204" pitchFamily="34" charset="0"/>
              <a:buChar char="•"/>
            </a:pPr>
            <a:r>
              <a:rPr lang="en-AU" dirty="0" smtClean="0"/>
              <a:t>washing </a:t>
            </a:r>
            <a:r>
              <a:rPr lang="en-AU" dirty="0"/>
              <a:t>machine, </a:t>
            </a:r>
            <a:endParaRPr lang="en-AU" dirty="0" smtClean="0"/>
          </a:p>
          <a:p>
            <a:pPr>
              <a:buFont typeface="Arial" panose="020B0604020202020204" pitchFamily="34" charset="0"/>
              <a:buChar char="•"/>
            </a:pPr>
            <a:r>
              <a:rPr lang="en-AU" dirty="0" smtClean="0"/>
              <a:t>clothes </a:t>
            </a:r>
            <a:r>
              <a:rPr lang="en-AU" dirty="0"/>
              <a:t>dryer, </a:t>
            </a:r>
            <a:endParaRPr lang="en-AU" dirty="0" smtClean="0"/>
          </a:p>
          <a:p>
            <a:pPr>
              <a:buFont typeface="Arial" panose="020B0604020202020204" pitchFamily="34" charset="0"/>
              <a:buChar char="•"/>
            </a:pPr>
            <a:r>
              <a:rPr lang="en-AU" dirty="0" smtClean="0"/>
              <a:t>face </a:t>
            </a:r>
            <a:r>
              <a:rPr lang="en-AU" dirty="0"/>
              <a:t>mask. </a:t>
            </a:r>
            <a:endParaRPr lang="en-AU" dirty="0"/>
          </a:p>
        </p:txBody>
      </p:sp>
      <p:sp>
        <p:nvSpPr>
          <p:cNvPr id="5" name="Title 1"/>
          <p:cNvSpPr txBox="1">
            <a:spLocks/>
          </p:cNvSpPr>
          <p:nvPr/>
        </p:nvSpPr>
        <p:spPr>
          <a:xfrm>
            <a:off x="5956663" y="499533"/>
            <a:ext cx="5852161" cy="1658198"/>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AU" sz="4400" dirty="0" smtClean="0"/>
              <a:t>2. Name </a:t>
            </a:r>
            <a:r>
              <a:rPr lang="en-AU" sz="4400" dirty="0"/>
              <a:t>an example of centrifuging that is used </a:t>
            </a:r>
            <a:r>
              <a:rPr lang="en-AU" sz="4400" dirty="0" smtClean="0"/>
              <a:t>at home</a:t>
            </a:r>
            <a:r>
              <a:rPr lang="en-AU" sz="4400" dirty="0"/>
              <a:t>.</a:t>
            </a:r>
            <a:endParaRPr lang="en-AU" sz="4400" dirty="0"/>
          </a:p>
        </p:txBody>
      </p:sp>
      <p:sp>
        <p:nvSpPr>
          <p:cNvPr id="6" name="Rectangle 5"/>
          <p:cNvSpPr/>
          <p:nvPr/>
        </p:nvSpPr>
        <p:spPr>
          <a:xfrm>
            <a:off x="6074228" y="2382186"/>
            <a:ext cx="4975336" cy="830997"/>
          </a:xfrm>
          <a:prstGeom prst="rect">
            <a:avLst/>
          </a:prstGeom>
        </p:spPr>
        <p:txBody>
          <a:bodyPr wrap="none">
            <a:spAutoFit/>
          </a:bodyPr>
          <a:lstStyle/>
          <a:p>
            <a:pPr marL="285750" indent="-285750">
              <a:buFont typeface="Arial" panose="020B0604020202020204" pitchFamily="34" charset="0"/>
              <a:buChar char="•"/>
            </a:pPr>
            <a:r>
              <a:rPr lang="en-AU" sz="2400" dirty="0">
                <a:solidFill>
                  <a:srgbClr val="000000"/>
                </a:solidFill>
              </a:rPr>
              <a:t>Spin-drying </a:t>
            </a:r>
            <a:r>
              <a:rPr lang="en-AU" sz="2400" dirty="0">
                <a:solidFill>
                  <a:srgbClr val="000000"/>
                </a:solidFill>
                <a:cs typeface="Adobe Devanagari" panose="02040503050201020203" pitchFamily="18" charset="0"/>
              </a:rPr>
              <a:t>with</a:t>
            </a:r>
            <a:r>
              <a:rPr lang="en-AU" sz="2400" dirty="0">
                <a:solidFill>
                  <a:srgbClr val="000000"/>
                </a:solidFill>
              </a:rPr>
              <a:t> a washing </a:t>
            </a:r>
            <a:r>
              <a:rPr lang="en-AU" sz="2400" dirty="0" smtClean="0">
                <a:solidFill>
                  <a:srgbClr val="000000"/>
                </a:solidFill>
              </a:rPr>
              <a:t>machine,</a:t>
            </a:r>
          </a:p>
          <a:p>
            <a:pPr marL="285750" indent="-285750">
              <a:buFont typeface="Arial" panose="020B0604020202020204" pitchFamily="34" charset="0"/>
              <a:buChar char="•"/>
            </a:pPr>
            <a:r>
              <a:rPr lang="en-AU" sz="2400" dirty="0" smtClean="0">
                <a:solidFill>
                  <a:srgbClr val="000000"/>
                </a:solidFill>
              </a:rPr>
              <a:t>Salad spinner </a:t>
            </a:r>
            <a:endParaRPr lang="en-AU" sz="2400" dirty="0"/>
          </a:p>
        </p:txBody>
      </p:sp>
    </p:spTree>
    <p:extLst>
      <p:ext uri="{BB962C8B-B14F-4D97-AF65-F5344CB8AC3E}">
        <p14:creationId xmlns:p14="http://schemas.microsoft.com/office/powerpoint/2010/main" val="4104437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951282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353482"/>
            <a:ext cx="10772775" cy="1658198"/>
          </a:xfrm>
        </p:spPr>
        <p:txBody>
          <a:bodyPr>
            <a:normAutofit/>
          </a:bodyPr>
          <a:lstStyle/>
          <a:p>
            <a:r>
              <a:rPr lang="en-AU" b="1" dirty="0" smtClean="0"/>
              <a:t>3. </a:t>
            </a:r>
            <a:r>
              <a:rPr lang="en-AU" dirty="0"/>
              <a:t>State</a:t>
            </a:r>
            <a:r>
              <a:rPr lang="en-AU" b="1" dirty="0"/>
              <a:t> </a:t>
            </a:r>
            <a:r>
              <a:rPr lang="en-AU" dirty="0"/>
              <a:t>at least two methods of separation that can </a:t>
            </a:r>
            <a:r>
              <a:rPr lang="en-AU" dirty="0" smtClean="0"/>
              <a:t>be used </a:t>
            </a:r>
            <a:r>
              <a:rPr lang="en-AU" dirty="0"/>
              <a:t>to </a:t>
            </a:r>
            <a:r>
              <a:rPr lang="en-AU" dirty="0" smtClean="0"/>
              <a:t>separate:</a:t>
            </a:r>
            <a:endParaRPr lang="en-AU" dirty="0"/>
          </a:p>
        </p:txBody>
      </p:sp>
      <p:pic>
        <p:nvPicPr>
          <p:cNvPr id="5" name="Picture 4"/>
          <p:cNvPicPr>
            <a:picLocks noChangeAspect="1"/>
          </p:cNvPicPr>
          <p:nvPr/>
        </p:nvPicPr>
        <p:blipFill>
          <a:blip r:embed="rId2"/>
          <a:stretch>
            <a:fillRect/>
          </a:stretch>
        </p:blipFill>
        <p:spPr>
          <a:xfrm>
            <a:off x="192146" y="2632563"/>
            <a:ext cx="11703693" cy="3064852"/>
          </a:xfrm>
          <a:prstGeom prst="rect">
            <a:avLst/>
          </a:prstGeom>
        </p:spPr>
      </p:pic>
    </p:spTree>
    <p:extLst>
      <p:ext uri="{BB962C8B-B14F-4D97-AF65-F5344CB8AC3E}">
        <p14:creationId xmlns:p14="http://schemas.microsoft.com/office/powerpoint/2010/main" val="374998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654" y="2293164"/>
            <a:ext cx="10772775" cy="1658198"/>
          </a:xfrm>
        </p:spPr>
        <p:txBody>
          <a:bodyPr>
            <a:normAutofit fontScale="90000"/>
          </a:bodyPr>
          <a:lstStyle/>
          <a:p>
            <a:r>
              <a:rPr lang="en-AU" b="1" dirty="0" smtClean="0"/>
              <a:t>4a </a:t>
            </a:r>
            <a:r>
              <a:rPr lang="en-AU" b="1" dirty="0"/>
              <a:t>Describe </a:t>
            </a:r>
            <a:r>
              <a:rPr lang="en-AU" dirty="0"/>
              <a:t>what a paper filter would look like </a:t>
            </a:r>
            <a:r>
              <a:rPr lang="en-AU" dirty="0" smtClean="0"/>
              <a:t>if you </a:t>
            </a:r>
            <a:r>
              <a:rPr lang="en-AU" dirty="0"/>
              <a:t>could magnify it enough.</a:t>
            </a:r>
            <a:br>
              <a:rPr lang="en-AU" dirty="0"/>
            </a:br>
            <a:r>
              <a:rPr lang="en-AU" dirty="0" smtClean="0"/>
              <a:t/>
            </a:r>
            <a:br>
              <a:rPr lang="en-AU" dirty="0" smtClean="0"/>
            </a:br>
            <a:r>
              <a:rPr lang="en-AU" dirty="0" smtClean="0"/>
              <a:t/>
            </a:r>
            <a:br>
              <a:rPr lang="en-AU" dirty="0" smtClean="0"/>
            </a:br>
            <a:r>
              <a:rPr lang="en-AU" dirty="0"/>
              <a:t/>
            </a:r>
            <a:br>
              <a:rPr lang="en-AU" dirty="0"/>
            </a:br>
            <a:r>
              <a:rPr lang="en-AU" dirty="0" smtClean="0"/>
              <a:t/>
            </a:r>
            <a:br>
              <a:rPr lang="en-AU" dirty="0" smtClean="0"/>
            </a:br>
            <a:r>
              <a:rPr lang="en-AU" b="1" dirty="0" smtClean="0"/>
              <a:t>b </a:t>
            </a:r>
            <a:r>
              <a:rPr lang="en-AU" b="1" dirty="0"/>
              <a:t>Explain </a:t>
            </a:r>
            <a:r>
              <a:rPr lang="en-AU" dirty="0"/>
              <a:t>how it works to filter out larger particles</a:t>
            </a:r>
          </a:p>
        </p:txBody>
      </p:sp>
      <p:sp>
        <p:nvSpPr>
          <p:cNvPr id="4" name="Rectangle 3"/>
          <p:cNvSpPr/>
          <p:nvPr/>
        </p:nvSpPr>
        <p:spPr>
          <a:xfrm>
            <a:off x="850654" y="5969949"/>
            <a:ext cx="6101607" cy="461665"/>
          </a:xfrm>
          <a:prstGeom prst="rect">
            <a:avLst/>
          </a:prstGeom>
        </p:spPr>
        <p:txBody>
          <a:bodyPr wrap="none">
            <a:spAutoFit/>
          </a:bodyPr>
          <a:lstStyle/>
          <a:p>
            <a:r>
              <a:rPr lang="en-AU" sz="2400" dirty="0">
                <a:solidFill>
                  <a:srgbClr val="000000"/>
                </a:solidFill>
              </a:rPr>
              <a:t>The large particles cannot fit through the holes. </a:t>
            </a:r>
            <a:endParaRPr lang="en-AU" sz="2400" dirty="0"/>
          </a:p>
        </p:txBody>
      </p:sp>
      <p:sp>
        <p:nvSpPr>
          <p:cNvPr id="5" name="Rectangle 4"/>
          <p:cNvSpPr/>
          <p:nvPr/>
        </p:nvSpPr>
        <p:spPr>
          <a:xfrm>
            <a:off x="850654" y="2293164"/>
            <a:ext cx="10174900" cy="1200329"/>
          </a:xfrm>
          <a:prstGeom prst="rect">
            <a:avLst/>
          </a:prstGeom>
        </p:spPr>
        <p:txBody>
          <a:bodyPr wrap="square">
            <a:spAutoFit/>
          </a:bodyPr>
          <a:lstStyle/>
          <a:p>
            <a:r>
              <a:rPr lang="en-AU" sz="2400" dirty="0">
                <a:solidFill>
                  <a:srgbClr val="000000"/>
                </a:solidFill>
              </a:rPr>
              <a:t>There would be a barrier with many small holes through it. (The barrier is actually many fine fibres of wood in a random pattern and the holes are the gaps between the fibres.) </a:t>
            </a:r>
            <a:endParaRPr lang="en-AU" sz="2400" dirty="0"/>
          </a:p>
        </p:txBody>
      </p:sp>
    </p:spTree>
    <p:extLst>
      <p:ext uri="{BB962C8B-B14F-4D97-AF65-F5344CB8AC3E}">
        <p14:creationId xmlns:p14="http://schemas.microsoft.com/office/powerpoint/2010/main" val="2084000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5" y="3225148"/>
            <a:ext cx="10772775" cy="1658198"/>
          </a:xfrm>
        </p:spPr>
        <p:txBody>
          <a:bodyPr>
            <a:normAutofit fontScale="90000"/>
          </a:bodyPr>
          <a:lstStyle/>
          <a:p>
            <a:r>
              <a:rPr lang="en-AU" b="1" dirty="0"/>
              <a:t>6 Describe </a:t>
            </a:r>
            <a:r>
              <a:rPr lang="en-AU" dirty="0"/>
              <a:t>how magnetic separation can be used </a:t>
            </a:r>
            <a:r>
              <a:rPr lang="en-AU" dirty="0" smtClean="0"/>
              <a:t>to separate </a:t>
            </a:r>
            <a:r>
              <a:rPr lang="en-AU" dirty="0"/>
              <a:t>magnetic and non-magnetic metals </a:t>
            </a:r>
            <a:r>
              <a:rPr lang="en-AU" dirty="0" smtClean="0"/>
              <a:t>from household </a:t>
            </a:r>
            <a:r>
              <a:rPr lang="en-AU" dirty="0"/>
              <a:t>rubbish.</a:t>
            </a:r>
          </a:p>
        </p:txBody>
      </p:sp>
      <p:sp>
        <p:nvSpPr>
          <p:cNvPr id="3" name="Content Placeholder 2"/>
          <p:cNvSpPr>
            <a:spLocks noGrp="1"/>
          </p:cNvSpPr>
          <p:nvPr>
            <p:ph idx="1"/>
          </p:nvPr>
        </p:nvSpPr>
        <p:spPr>
          <a:xfrm>
            <a:off x="695706" y="5134707"/>
            <a:ext cx="10753725" cy="1223450"/>
          </a:xfrm>
        </p:spPr>
        <p:txBody>
          <a:bodyPr/>
          <a:lstStyle/>
          <a:p>
            <a:r>
              <a:rPr lang="en-AU" dirty="0"/>
              <a:t>Scrap metal is fed onto a conveyor belt which passes near a magnetic rotating drum. The magnetic materials are attracted to the drum and are removed from the flow of rubbish, which passes straight through. </a:t>
            </a:r>
          </a:p>
        </p:txBody>
      </p:sp>
      <p:sp>
        <p:nvSpPr>
          <p:cNvPr id="4" name="Content Placeholder 2"/>
          <p:cNvSpPr txBox="1">
            <a:spLocks/>
          </p:cNvSpPr>
          <p:nvPr/>
        </p:nvSpPr>
        <p:spPr>
          <a:xfrm>
            <a:off x="676656" y="2011681"/>
            <a:ext cx="10753725" cy="1417320"/>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AU" dirty="0" smtClean="0"/>
              <a:t>The sugar particles are smaller than the holes in the filter, so they can pass through. </a:t>
            </a:r>
            <a:endParaRPr lang="en-AU" dirty="0"/>
          </a:p>
        </p:txBody>
      </p:sp>
      <p:sp>
        <p:nvSpPr>
          <p:cNvPr id="5" name="Title 1"/>
          <p:cNvSpPr txBox="1">
            <a:spLocks/>
          </p:cNvSpPr>
          <p:nvPr/>
        </p:nvSpPr>
        <p:spPr>
          <a:xfrm>
            <a:off x="657606" y="353482"/>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AU" b="1" smtClean="0"/>
              <a:t>5 Explain </a:t>
            </a:r>
            <a:r>
              <a:rPr lang="en-AU" smtClean="0"/>
              <a:t>why filtration cannot separate sugar from water.</a:t>
            </a:r>
            <a:endParaRPr lang="en-AU" dirty="0"/>
          </a:p>
        </p:txBody>
      </p:sp>
    </p:spTree>
    <p:extLst>
      <p:ext uri="{BB962C8B-B14F-4D97-AF65-F5344CB8AC3E}">
        <p14:creationId xmlns:p14="http://schemas.microsoft.com/office/powerpoint/2010/main" val="1016410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7 Identify </a:t>
            </a:r>
            <a:r>
              <a:rPr lang="en-AU" dirty="0"/>
              <a:t>a method of separation that could be </a:t>
            </a:r>
            <a:r>
              <a:rPr lang="en-AU" dirty="0" smtClean="0"/>
              <a:t>used or </a:t>
            </a:r>
            <a:r>
              <a:rPr lang="en-AU" dirty="0"/>
              <a:t>the following situations.</a:t>
            </a:r>
            <a:br>
              <a:rPr lang="en-AU" dirty="0"/>
            </a:br>
            <a:endParaRPr lang="en-AU" dirty="0"/>
          </a:p>
        </p:txBody>
      </p:sp>
      <p:sp>
        <p:nvSpPr>
          <p:cNvPr id="3" name="Content Placeholder 2"/>
          <p:cNvSpPr>
            <a:spLocks noGrp="1"/>
          </p:cNvSpPr>
          <p:nvPr>
            <p:ph idx="1"/>
          </p:nvPr>
        </p:nvSpPr>
        <p:spPr>
          <a:xfrm>
            <a:off x="676656" y="2011680"/>
            <a:ext cx="11228129" cy="4582551"/>
          </a:xfrm>
        </p:spPr>
        <p:txBody>
          <a:bodyPr>
            <a:normAutofit lnSpcReduction="10000"/>
          </a:bodyPr>
          <a:lstStyle/>
          <a:p>
            <a:r>
              <a:rPr lang="en-AU" sz="2800" b="1" dirty="0" smtClean="0">
                <a:solidFill>
                  <a:schemeClr val="accent1"/>
                </a:solidFill>
              </a:rPr>
              <a:t>a </a:t>
            </a:r>
            <a:r>
              <a:rPr lang="en-AU" sz="2800" dirty="0">
                <a:solidFill>
                  <a:schemeClr val="accent1"/>
                </a:solidFill>
              </a:rPr>
              <a:t>You want some fine clean sand without </a:t>
            </a:r>
            <a:r>
              <a:rPr lang="en-AU" sz="2800" dirty="0" smtClean="0">
                <a:solidFill>
                  <a:schemeClr val="accent1"/>
                </a:solidFill>
              </a:rPr>
              <a:t>any sticks </a:t>
            </a:r>
            <a:r>
              <a:rPr lang="en-AU" sz="2800" dirty="0">
                <a:solidFill>
                  <a:schemeClr val="accent1"/>
                </a:solidFill>
              </a:rPr>
              <a:t>or stones from the soil in your garden</a:t>
            </a:r>
            <a:r>
              <a:rPr lang="en-AU" sz="2800" dirty="0" smtClean="0">
                <a:solidFill>
                  <a:schemeClr val="accent1"/>
                </a:solidFill>
              </a:rPr>
              <a:t>.</a:t>
            </a:r>
          </a:p>
          <a:p>
            <a:r>
              <a:rPr lang="en-AU" sz="2800" dirty="0"/>
              <a:t>Find some old insect wire or buy some. Support it and shovel the soil onto it. Shake the wire to sieve out the sticks and stones. </a:t>
            </a:r>
          </a:p>
          <a:p>
            <a:r>
              <a:rPr lang="en-AU" sz="2800" b="1" dirty="0">
                <a:solidFill>
                  <a:schemeClr val="accent1"/>
                </a:solidFill>
              </a:rPr>
              <a:t>b </a:t>
            </a:r>
            <a:r>
              <a:rPr lang="en-AU" sz="2800" dirty="0">
                <a:solidFill>
                  <a:schemeClr val="accent1"/>
                </a:solidFill>
              </a:rPr>
              <a:t>You drop some nails into the sand in </a:t>
            </a:r>
            <a:r>
              <a:rPr lang="en-AU" sz="2800" dirty="0" smtClean="0">
                <a:solidFill>
                  <a:schemeClr val="accent1"/>
                </a:solidFill>
              </a:rPr>
              <a:t>your back </a:t>
            </a:r>
            <a:r>
              <a:rPr lang="en-AU" sz="2800" dirty="0">
                <a:solidFill>
                  <a:schemeClr val="accent1"/>
                </a:solidFill>
              </a:rPr>
              <a:t>yard</a:t>
            </a:r>
            <a:r>
              <a:rPr lang="en-AU" sz="2800" dirty="0" smtClean="0">
                <a:solidFill>
                  <a:schemeClr val="accent1"/>
                </a:solidFill>
              </a:rPr>
              <a:t>.</a:t>
            </a:r>
          </a:p>
          <a:p>
            <a:r>
              <a:rPr lang="en-AU" sz="2800" dirty="0"/>
              <a:t>Use a magnet or try panning like you did in the science4fun activity. </a:t>
            </a:r>
          </a:p>
          <a:p>
            <a:r>
              <a:rPr lang="en-AU" sz="2800" b="1" dirty="0">
                <a:solidFill>
                  <a:schemeClr val="accent1"/>
                </a:solidFill>
              </a:rPr>
              <a:t>c </a:t>
            </a:r>
            <a:r>
              <a:rPr lang="en-AU" sz="2800" dirty="0">
                <a:solidFill>
                  <a:schemeClr val="accent1"/>
                </a:solidFill>
              </a:rPr>
              <a:t>You drop some hundreds-and-thousands </a:t>
            </a:r>
            <a:r>
              <a:rPr lang="en-AU" sz="2800" dirty="0" smtClean="0">
                <a:solidFill>
                  <a:schemeClr val="accent1"/>
                </a:solidFill>
              </a:rPr>
              <a:t>into the </a:t>
            </a:r>
            <a:r>
              <a:rPr lang="en-AU" sz="2800" dirty="0">
                <a:solidFill>
                  <a:schemeClr val="accent1"/>
                </a:solidFill>
              </a:rPr>
              <a:t>flour your mum is using for a cake</a:t>
            </a:r>
            <a:r>
              <a:rPr lang="en-AU" sz="2800" dirty="0" smtClean="0">
                <a:solidFill>
                  <a:schemeClr val="accent1"/>
                </a:solidFill>
              </a:rPr>
              <a:t>.</a:t>
            </a:r>
          </a:p>
          <a:p>
            <a:r>
              <a:rPr lang="en-AU" dirty="0"/>
              <a:t>Use a flour sifter to sift out the hundreds and thousands.</a:t>
            </a:r>
            <a:endParaRPr lang="en-AU" dirty="0">
              <a:solidFill>
                <a:schemeClr val="accent1"/>
              </a:solidFill>
            </a:endParaRPr>
          </a:p>
          <a:p>
            <a:r>
              <a:rPr lang="en-AU" dirty="0" smtClean="0">
                <a:solidFill>
                  <a:schemeClr val="accent1"/>
                </a:solidFill>
              </a:rPr>
              <a:t>.</a:t>
            </a:r>
            <a:endParaRPr lang="en-AU" dirty="0">
              <a:solidFill>
                <a:schemeClr val="accent1"/>
              </a:solidFill>
            </a:endParaRPr>
          </a:p>
        </p:txBody>
      </p:sp>
    </p:spTree>
    <p:extLst>
      <p:ext uri="{BB962C8B-B14F-4D97-AF65-F5344CB8AC3E}">
        <p14:creationId xmlns:p14="http://schemas.microsoft.com/office/powerpoint/2010/main" val="2788447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1. List </a:t>
            </a:r>
            <a:r>
              <a:rPr lang="en-AU" dirty="0"/>
              <a:t>two examples each of a solute, a solvent </a:t>
            </a:r>
            <a:r>
              <a:rPr lang="en-AU" dirty="0" smtClean="0"/>
              <a:t>and a </a:t>
            </a:r>
            <a:r>
              <a:rPr lang="en-AU" dirty="0"/>
              <a:t>solution.</a:t>
            </a:r>
          </a:p>
        </p:txBody>
      </p:sp>
      <p:sp>
        <p:nvSpPr>
          <p:cNvPr id="3" name="Content Placeholder 2"/>
          <p:cNvSpPr>
            <a:spLocks noGrp="1"/>
          </p:cNvSpPr>
          <p:nvPr>
            <p:ph idx="1"/>
          </p:nvPr>
        </p:nvSpPr>
        <p:spPr/>
        <p:txBody>
          <a:bodyPr/>
          <a:lstStyle/>
          <a:p>
            <a:endParaRPr lang="en-AU" dirty="0"/>
          </a:p>
          <a:p>
            <a:r>
              <a:rPr lang="en-AU" dirty="0" smtClean="0"/>
              <a:t>solute—an </a:t>
            </a:r>
            <a:r>
              <a:rPr lang="en-AU" dirty="0"/>
              <a:t>example such as salt, sugar </a:t>
            </a:r>
            <a:endParaRPr lang="en-AU" dirty="0" smtClean="0"/>
          </a:p>
          <a:p>
            <a:r>
              <a:rPr lang="en-AU" dirty="0" smtClean="0"/>
              <a:t>solvent—an </a:t>
            </a:r>
            <a:r>
              <a:rPr lang="en-AU" dirty="0"/>
              <a:t>example such as water, kerosene </a:t>
            </a:r>
            <a:endParaRPr lang="en-AU" dirty="0" smtClean="0"/>
          </a:p>
          <a:p>
            <a:r>
              <a:rPr lang="en-AU" dirty="0" smtClean="0"/>
              <a:t>solution—an </a:t>
            </a:r>
            <a:r>
              <a:rPr lang="en-AU" dirty="0"/>
              <a:t>example such as salt solution, sugar solution </a:t>
            </a:r>
          </a:p>
        </p:txBody>
      </p:sp>
    </p:spTree>
    <p:extLst>
      <p:ext uri="{BB962C8B-B14F-4D97-AF65-F5344CB8AC3E}">
        <p14:creationId xmlns:p14="http://schemas.microsoft.com/office/powerpoint/2010/main" val="3077086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861646"/>
            <a:ext cx="10753725" cy="4916219"/>
          </a:xfrm>
        </p:spPr>
        <p:txBody>
          <a:bodyPr>
            <a:normAutofit/>
          </a:bodyPr>
          <a:lstStyle/>
          <a:p>
            <a:r>
              <a:rPr lang="en-AU" sz="2800" b="1" dirty="0">
                <a:solidFill>
                  <a:schemeClr val="accent1"/>
                </a:solidFill>
              </a:rPr>
              <a:t>d </a:t>
            </a:r>
            <a:r>
              <a:rPr lang="en-AU" sz="2800" dirty="0">
                <a:solidFill>
                  <a:schemeClr val="accent1"/>
                </a:solidFill>
              </a:rPr>
              <a:t>The gravel border along the driveway at home has become covered by bark, and leaves and fine sticks are mixed with the gravel</a:t>
            </a:r>
            <a:r>
              <a:rPr lang="en-AU" sz="2800" dirty="0" smtClean="0">
                <a:solidFill>
                  <a:schemeClr val="accent1"/>
                </a:solidFill>
              </a:rPr>
              <a:t>.</a:t>
            </a:r>
          </a:p>
          <a:p>
            <a:r>
              <a:rPr lang="en-AU" sz="2800" dirty="0"/>
              <a:t>Shovel the mixture into a bucket of water. The plant material will float and can be skimmed off</a:t>
            </a:r>
            <a:r>
              <a:rPr lang="en-AU" sz="2800" dirty="0" smtClean="0"/>
              <a:t>.</a:t>
            </a:r>
          </a:p>
          <a:p>
            <a:endParaRPr lang="en-AU" sz="2800" b="1" dirty="0">
              <a:solidFill>
                <a:schemeClr val="accent1"/>
              </a:solidFill>
            </a:endParaRPr>
          </a:p>
          <a:p>
            <a:r>
              <a:rPr lang="en-AU" sz="2800" b="1" dirty="0" smtClean="0">
                <a:solidFill>
                  <a:schemeClr val="accent1"/>
                </a:solidFill>
              </a:rPr>
              <a:t>e </a:t>
            </a:r>
            <a:r>
              <a:rPr lang="en-AU" sz="2800" dirty="0">
                <a:solidFill>
                  <a:schemeClr val="accent1"/>
                </a:solidFill>
              </a:rPr>
              <a:t>Your tea bag </a:t>
            </a:r>
            <a:r>
              <a:rPr lang="en-AU" sz="2800" dirty="0" smtClean="0">
                <a:solidFill>
                  <a:schemeClr val="accent1"/>
                </a:solidFill>
              </a:rPr>
              <a:t>breaks </a:t>
            </a:r>
            <a:r>
              <a:rPr lang="en-AU" sz="2800" dirty="0">
                <a:solidFill>
                  <a:schemeClr val="accent1"/>
                </a:solidFill>
              </a:rPr>
              <a:t>in your cup of </a:t>
            </a:r>
            <a:r>
              <a:rPr lang="en-AU" sz="2800" dirty="0" smtClean="0">
                <a:solidFill>
                  <a:schemeClr val="accent1"/>
                </a:solidFill>
              </a:rPr>
              <a:t>tea</a:t>
            </a:r>
          </a:p>
          <a:p>
            <a:r>
              <a:rPr lang="en-AU" sz="2800" dirty="0"/>
              <a:t>Use a tea strainer or flour sifter. Tip the liquid through the sifter or strainer into another cup.</a:t>
            </a:r>
          </a:p>
        </p:txBody>
      </p:sp>
    </p:spTree>
    <p:extLst>
      <p:ext uri="{BB962C8B-B14F-4D97-AF65-F5344CB8AC3E}">
        <p14:creationId xmlns:p14="http://schemas.microsoft.com/office/powerpoint/2010/main" val="266971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900" dirty="0" smtClean="0"/>
              <a:t>10. </a:t>
            </a:r>
            <a:r>
              <a:rPr lang="en-AU" sz="4900" dirty="0"/>
              <a:t>Compare filtering and sieving.</a:t>
            </a:r>
          </a:p>
        </p:txBody>
      </p:sp>
      <p:sp>
        <p:nvSpPr>
          <p:cNvPr id="3" name="Content Placeholder 2"/>
          <p:cNvSpPr>
            <a:spLocks noGrp="1"/>
          </p:cNvSpPr>
          <p:nvPr>
            <p:ph idx="1"/>
          </p:nvPr>
        </p:nvSpPr>
        <p:spPr>
          <a:xfrm>
            <a:off x="676656" y="2011680"/>
            <a:ext cx="10753725" cy="4598126"/>
          </a:xfrm>
        </p:spPr>
        <p:txBody>
          <a:bodyPr>
            <a:normAutofit/>
          </a:bodyPr>
          <a:lstStyle/>
          <a:p>
            <a:r>
              <a:rPr lang="en-AU" dirty="0"/>
              <a:t>Filtering and sieving both use a barrier with holes in it to prevent a solid passing through. Filters are usually thought of as being composed of microscopically small holes. A sieve has holes you can see and separates out particles big enough to see</a:t>
            </a:r>
            <a:r>
              <a:rPr lang="en-AU" dirty="0" smtClean="0"/>
              <a:t>.</a:t>
            </a:r>
          </a:p>
          <a:p>
            <a:endParaRPr lang="en-AU" dirty="0"/>
          </a:p>
          <a:p>
            <a:endParaRPr lang="en-AU" dirty="0" smtClean="0"/>
          </a:p>
          <a:p>
            <a:endParaRPr lang="en-AU" dirty="0"/>
          </a:p>
          <a:p>
            <a:endParaRPr lang="en-AU" dirty="0" smtClean="0"/>
          </a:p>
          <a:p>
            <a:r>
              <a:rPr lang="en-AU" dirty="0" smtClean="0"/>
              <a:t>Get </a:t>
            </a:r>
            <a:r>
              <a:rPr lang="en-AU" dirty="0"/>
              <a:t>two beakers, filter funnel, filter paper, filter stand and water. </a:t>
            </a:r>
            <a:r>
              <a:rPr lang="en-AU" dirty="0" smtClean="0"/>
              <a:t>Put </a:t>
            </a:r>
            <a:r>
              <a:rPr lang="en-AU" dirty="0"/>
              <a:t>the sand and salt into a beaker and add water. Stir the mixture to dissolve the salt. You may have to add more water if the salt will not all dissolve. When the salt is all dissolved, filter the liquid. The sand stays in the filter paper and the salt is in the filtrate. </a:t>
            </a:r>
            <a:endParaRPr lang="en-AU" dirty="0"/>
          </a:p>
        </p:txBody>
      </p:sp>
      <p:sp>
        <p:nvSpPr>
          <p:cNvPr id="4" name="Title 1"/>
          <p:cNvSpPr txBox="1">
            <a:spLocks/>
          </p:cNvSpPr>
          <p:nvPr/>
        </p:nvSpPr>
        <p:spPr>
          <a:xfrm>
            <a:off x="676656" y="3339993"/>
            <a:ext cx="10772775" cy="1658198"/>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AU" dirty="0" smtClean="0"/>
              <a:t>12. </a:t>
            </a:r>
            <a:r>
              <a:rPr lang="en-AU" dirty="0"/>
              <a:t>In the laboratory, you are given a mixture of sand</a:t>
            </a:r>
          </a:p>
          <a:p>
            <a:r>
              <a:rPr lang="en-AU" dirty="0"/>
              <a:t>and salt. Propose a way of separating these two</a:t>
            </a:r>
          </a:p>
          <a:p>
            <a:r>
              <a:rPr lang="en-AU" dirty="0"/>
              <a:t>substances.</a:t>
            </a:r>
            <a:endParaRPr lang="en-AU" dirty="0"/>
          </a:p>
        </p:txBody>
      </p:sp>
    </p:spTree>
    <p:extLst>
      <p:ext uri="{BB962C8B-B14F-4D97-AF65-F5344CB8AC3E}">
        <p14:creationId xmlns:p14="http://schemas.microsoft.com/office/powerpoint/2010/main" val="1248728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AU" dirty="0" smtClean="0"/>
              <a:t>Separating Soluble Substances</a:t>
            </a:r>
            <a:endParaRPr lang="en-AU" dirty="0"/>
          </a:p>
        </p:txBody>
      </p:sp>
      <p:sp>
        <p:nvSpPr>
          <p:cNvPr id="5" name="Subtitle 4"/>
          <p:cNvSpPr>
            <a:spLocks noGrp="1"/>
          </p:cNvSpPr>
          <p:nvPr>
            <p:ph type="subTitle" idx="1"/>
          </p:nvPr>
        </p:nvSpPr>
        <p:spPr>
          <a:xfrm>
            <a:off x="1195754" y="4505814"/>
            <a:ext cx="10040815" cy="1645920"/>
          </a:xfrm>
        </p:spPr>
        <p:txBody>
          <a:bodyPr>
            <a:normAutofit/>
          </a:bodyPr>
          <a:lstStyle/>
          <a:p>
            <a:pPr algn="ctr"/>
            <a:r>
              <a:rPr lang="en-AU" sz="4400" dirty="0" smtClean="0"/>
              <a:t>4.3 Chapter Review</a:t>
            </a:r>
            <a:endParaRPr lang="en-AU" sz="4400" dirty="0"/>
          </a:p>
        </p:txBody>
      </p:sp>
    </p:spTree>
    <p:extLst>
      <p:ext uri="{BB962C8B-B14F-4D97-AF65-F5344CB8AC3E}">
        <p14:creationId xmlns:p14="http://schemas.microsoft.com/office/powerpoint/2010/main" val="95568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270933"/>
            <a:ext cx="10772775" cy="1658198"/>
          </a:xfrm>
        </p:spPr>
        <p:txBody>
          <a:bodyPr>
            <a:normAutofit fontScale="90000"/>
          </a:bodyPr>
          <a:lstStyle/>
          <a:p>
            <a:r>
              <a:rPr lang="en-AU" b="1" dirty="0" smtClean="0"/>
              <a:t>1. Recall </a:t>
            </a:r>
            <a:r>
              <a:rPr lang="en-AU" dirty="0"/>
              <a:t>methods of separating mixtures by </a:t>
            </a:r>
            <a:r>
              <a:rPr lang="en-AU" dirty="0" smtClean="0"/>
              <a:t>matching each </a:t>
            </a:r>
            <a:r>
              <a:rPr lang="en-AU" dirty="0"/>
              <a:t>method with its correct description. </a:t>
            </a:r>
          </a:p>
        </p:txBody>
      </p:sp>
      <p:sp>
        <p:nvSpPr>
          <p:cNvPr id="3" name="Content Placeholder 2"/>
          <p:cNvSpPr>
            <a:spLocks noGrp="1"/>
          </p:cNvSpPr>
          <p:nvPr>
            <p:ph idx="1"/>
          </p:nvPr>
        </p:nvSpPr>
        <p:spPr>
          <a:xfrm>
            <a:off x="676656" y="1929131"/>
            <a:ext cx="10753725" cy="4700269"/>
          </a:xfrm>
        </p:spPr>
        <p:txBody>
          <a:bodyPr>
            <a:normAutofit lnSpcReduction="10000"/>
          </a:bodyPr>
          <a:lstStyle/>
          <a:p>
            <a:r>
              <a:rPr lang="en-AU" b="1" dirty="0" smtClean="0">
                <a:solidFill>
                  <a:schemeClr val="accent1"/>
                </a:solidFill>
              </a:rPr>
              <a:t>A</a:t>
            </a:r>
            <a:r>
              <a:rPr lang="en-AU" dirty="0" smtClean="0">
                <a:solidFill>
                  <a:schemeClr val="accent1"/>
                </a:solidFill>
              </a:rPr>
              <a:t> </a:t>
            </a:r>
            <a:r>
              <a:rPr lang="en-AU" dirty="0" err="1" smtClean="0">
                <a:solidFill>
                  <a:schemeClr val="accent1"/>
                </a:solidFill>
              </a:rPr>
              <a:t>A</a:t>
            </a:r>
            <a:r>
              <a:rPr lang="en-AU" dirty="0" smtClean="0">
                <a:solidFill>
                  <a:schemeClr val="accent1"/>
                </a:solidFill>
              </a:rPr>
              <a:t> </a:t>
            </a:r>
            <a:r>
              <a:rPr lang="en-AU" dirty="0">
                <a:solidFill>
                  <a:schemeClr val="accent1"/>
                </a:solidFill>
              </a:rPr>
              <a:t>method that uses substances with a </a:t>
            </a:r>
            <a:r>
              <a:rPr lang="en-AU" dirty="0" smtClean="0">
                <a:solidFill>
                  <a:schemeClr val="accent1"/>
                </a:solidFill>
              </a:rPr>
              <a:t>large surface </a:t>
            </a:r>
            <a:r>
              <a:rPr lang="en-AU" dirty="0">
                <a:solidFill>
                  <a:schemeClr val="accent1"/>
                </a:solidFill>
              </a:rPr>
              <a:t>area to remove chemicals from </a:t>
            </a:r>
            <a:r>
              <a:rPr lang="en-AU" dirty="0" smtClean="0">
                <a:solidFill>
                  <a:schemeClr val="accent1"/>
                </a:solidFill>
              </a:rPr>
              <a:t>water and air</a:t>
            </a:r>
          </a:p>
          <a:p>
            <a:r>
              <a:rPr lang="en-AU" dirty="0"/>
              <a:t>adsorption</a:t>
            </a:r>
            <a:endParaRPr lang="en-AU" dirty="0">
              <a:solidFill>
                <a:schemeClr val="accent1"/>
              </a:solidFill>
            </a:endParaRPr>
          </a:p>
          <a:p>
            <a:r>
              <a:rPr lang="en-AU" b="1" dirty="0">
                <a:solidFill>
                  <a:schemeClr val="accent1"/>
                </a:solidFill>
              </a:rPr>
              <a:t>B </a:t>
            </a:r>
            <a:r>
              <a:rPr lang="en-AU" dirty="0">
                <a:solidFill>
                  <a:schemeClr val="accent1"/>
                </a:solidFill>
              </a:rPr>
              <a:t>A process using evaporation and </a:t>
            </a:r>
            <a:r>
              <a:rPr lang="en-AU" dirty="0" smtClean="0">
                <a:solidFill>
                  <a:schemeClr val="accent1"/>
                </a:solidFill>
              </a:rPr>
              <a:t>condensation to </a:t>
            </a:r>
            <a:r>
              <a:rPr lang="en-AU" dirty="0">
                <a:solidFill>
                  <a:schemeClr val="accent1"/>
                </a:solidFill>
              </a:rPr>
              <a:t>separate and recover both solute and </a:t>
            </a:r>
            <a:r>
              <a:rPr lang="en-AU" dirty="0" smtClean="0">
                <a:solidFill>
                  <a:schemeClr val="accent1"/>
                </a:solidFill>
              </a:rPr>
              <a:t>solvent</a:t>
            </a:r>
          </a:p>
          <a:p>
            <a:r>
              <a:rPr lang="en-AU" dirty="0"/>
              <a:t>distillation</a:t>
            </a:r>
            <a:endParaRPr lang="en-AU" dirty="0">
              <a:solidFill>
                <a:schemeClr val="accent1"/>
              </a:solidFill>
            </a:endParaRPr>
          </a:p>
          <a:p>
            <a:r>
              <a:rPr lang="en-AU" b="1" dirty="0">
                <a:solidFill>
                  <a:schemeClr val="accent1"/>
                </a:solidFill>
              </a:rPr>
              <a:t>C </a:t>
            </a:r>
            <a:r>
              <a:rPr lang="en-AU" dirty="0">
                <a:solidFill>
                  <a:schemeClr val="accent1"/>
                </a:solidFill>
              </a:rPr>
              <a:t>A process that can separate a mixture by </a:t>
            </a:r>
            <a:r>
              <a:rPr lang="en-AU" dirty="0" smtClean="0">
                <a:solidFill>
                  <a:schemeClr val="accent1"/>
                </a:solidFill>
              </a:rPr>
              <a:t>making it </a:t>
            </a:r>
            <a:r>
              <a:rPr lang="en-AU" dirty="0">
                <a:solidFill>
                  <a:schemeClr val="accent1"/>
                </a:solidFill>
              </a:rPr>
              <a:t>move through another substance like a </a:t>
            </a:r>
            <a:r>
              <a:rPr lang="en-AU" dirty="0" smtClean="0">
                <a:solidFill>
                  <a:schemeClr val="accent1"/>
                </a:solidFill>
              </a:rPr>
              <a:t>paper strip</a:t>
            </a:r>
          </a:p>
          <a:p>
            <a:r>
              <a:rPr lang="en-AU" dirty="0" smtClean="0"/>
              <a:t>chromatography</a:t>
            </a:r>
            <a:endParaRPr lang="en-AU" dirty="0">
              <a:solidFill>
                <a:schemeClr val="accent1"/>
              </a:solidFill>
            </a:endParaRPr>
          </a:p>
          <a:p>
            <a:r>
              <a:rPr lang="en-AU" b="1" dirty="0">
                <a:solidFill>
                  <a:schemeClr val="accent1"/>
                </a:solidFill>
              </a:rPr>
              <a:t>D </a:t>
            </a:r>
            <a:r>
              <a:rPr lang="en-AU" dirty="0">
                <a:solidFill>
                  <a:schemeClr val="accent1"/>
                </a:solidFill>
              </a:rPr>
              <a:t>A process in which heat changes a liquid </a:t>
            </a:r>
            <a:r>
              <a:rPr lang="en-AU" dirty="0" smtClean="0">
                <a:solidFill>
                  <a:schemeClr val="accent1"/>
                </a:solidFill>
              </a:rPr>
              <a:t>into a </a:t>
            </a:r>
            <a:r>
              <a:rPr lang="en-AU" dirty="0">
                <a:solidFill>
                  <a:schemeClr val="accent1"/>
                </a:solidFill>
              </a:rPr>
              <a:t>gas, allowing recovery of a solute but not </a:t>
            </a:r>
            <a:r>
              <a:rPr lang="en-AU" dirty="0" smtClean="0">
                <a:solidFill>
                  <a:schemeClr val="accent1"/>
                </a:solidFill>
              </a:rPr>
              <a:t>the solvent</a:t>
            </a:r>
          </a:p>
          <a:p>
            <a:r>
              <a:rPr lang="en-AU" dirty="0" smtClean="0">
                <a:solidFill>
                  <a:schemeClr val="tx1"/>
                </a:solidFill>
              </a:rPr>
              <a:t>evaporation</a:t>
            </a:r>
            <a:endParaRPr lang="en-AU" dirty="0">
              <a:solidFill>
                <a:schemeClr val="tx1"/>
              </a:solidFill>
            </a:endParaRPr>
          </a:p>
        </p:txBody>
      </p:sp>
    </p:spTree>
    <p:extLst>
      <p:ext uri="{BB962C8B-B14F-4D97-AF65-F5344CB8AC3E}">
        <p14:creationId xmlns:p14="http://schemas.microsoft.com/office/powerpoint/2010/main" val="408399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2. From </a:t>
            </a:r>
            <a:r>
              <a:rPr lang="en-AU" dirty="0"/>
              <a:t>the examples in this unit, </a:t>
            </a:r>
            <a:r>
              <a:rPr lang="en-AU" b="1" dirty="0"/>
              <a:t>name </a:t>
            </a:r>
            <a:r>
              <a:rPr lang="en-AU" dirty="0"/>
              <a:t>the </a:t>
            </a:r>
            <a:r>
              <a:rPr lang="en-AU" dirty="0" smtClean="0"/>
              <a:t>separation process </a:t>
            </a:r>
            <a:r>
              <a:rPr lang="en-AU" dirty="0"/>
              <a:t>used to:</a:t>
            </a:r>
          </a:p>
        </p:txBody>
      </p:sp>
      <p:sp>
        <p:nvSpPr>
          <p:cNvPr id="3" name="Content Placeholder 2"/>
          <p:cNvSpPr>
            <a:spLocks noGrp="1"/>
          </p:cNvSpPr>
          <p:nvPr>
            <p:ph idx="1"/>
          </p:nvPr>
        </p:nvSpPr>
        <p:spPr>
          <a:xfrm>
            <a:off x="676274" y="2848706"/>
            <a:ext cx="10753725" cy="3657602"/>
          </a:xfrm>
        </p:spPr>
        <p:txBody>
          <a:bodyPr>
            <a:normAutofit lnSpcReduction="10000"/>
          </a:bodyPr>
          <a:lstStyle/>
          <a:p>
            <a:r>
              <a:rPr lang="en-AU" b="1" dirty="0">
                <a:solidFill>
                  <a:schemeClr val="accent1"/>
                </a:solidFill>
              </a:rPr>
              <a:t>a </a:t>
            </a:r>
            <a:r>
              <a:rPr lang="en-AU" dirty="0">
                <a:solidFill>
                  <a:schemeClr val="accent1"/>
                </a:solidFill>
              </a:rPr>
              <a:t>separate different coloured substances </a:t>
            </a:r>
            <a:r>
              <a:rPr lang="en-AU" dirty="0" smtClean="0">
                <a:solidFill>
                  <a:schemeClr val="accent1"/>
                </a:solidFill>
              </a:rPr>
              <a:t>from food </a:t>
            </a:r>
            <a:r>
              <a:rPr lang="en-AU" dirty="0">
                <a:solidFill>
                  <a:schemeClr val="accent1"/>
                </a:solidFill>
              </a:rPr>
              <a:t>colouring or </a:t>
            </a:r>
            <a:r>
              <a:rPr lang="en-AU" dirty="0" smtClean="0">
                <a:solidFill>
                  <a:schemeClr val="accent1"/>
                </a:solidFill>
              </a:rPr>
              <a:t>ink</a:t>
            </a:r>
          </a:p>
          <a:p>
            <a:r>
              <a:rPr lang="en-AU" dirty="0"/>
              <a:t>chromatography</a:t>
            </a:r>
            <a:endParaRPr lang="en-AU" dirty="0">
              <a:solidFill>
                <a:schemeClr val="accent1"/>
              </a:solidFill>
            </a:endParaRPr>
          </a:p>
          <a:p>
            <a:r>
              <a:rPr lang="en-AU" b="1" dirty="0">
                <a:solidFill>
                  <a:schemeClr val="accent1"/>
                </a:solidFill>
              </a:rPr>
              <a:t>b </a:t>
            </a:r>
            <a:r>
              <a:rPr lang="en-AU" dirty="0">
                <a:solidFill>
                  <a:schemeClr val="accent1"/>
                </a:solidFill>
              </a:rPr>
              <a:t>collect salt crystals from </a:t>
            </a:r>
            <a:r>
              <a:rPr lang="en-AU" dirty="0" smtClean="0">
                <a:solidFill>
                  <a:schemeClr val="accent1"/>
                </a:solidFill>
              </a:rPr>
              <a:t>seawater</a:t>
            </a:r>
          </a:p>
          <a:p>
            <a:r>
              <a:rPr lang="en-AU" dirty="0"/>
              <a:t>evaporation</a:t>
            </a:r>
            <a:endParaRPr lang="en-AU" dirty="0">
              <a:solidFill>
                <a:schemeClr val="accent1"/>
              </a:solidFill>
            </a:endParaRPr>
          </a:p>
          <a:p>
            <a:r>
              <a:rPr lang="en-AU" b="1" dirty="0">
                <a:solidFill>
                  <a:schemeClr val="accent1"/>
                </a:solidFill>
              </a:rPr>
              <a:t>c </a:t>
            </a:r>
            <a:r>
              <a:rPr lang="en-AU" dirty="0">
                <a:solidFill>
                  <a:schemeClr val="accent1"/>
                </a:solidFill>
              </a:rPr>
              <a:t>make alcoholic drinks like bourbon and </a:t>
            </a:r>
            <a:r>
              <a:rPr lang="en-AU" dirty="0" smtClean="0">
                <a:solidFill>
                  <a:schemeClr val="accent1"/>
                </a:solidFill>
              </a:rPr>
              <a:t>whisky</a:t>
            </a:r>
          </a:p>
          <a:p>
            <a:r>
              <a:rPr lang="en-AU" dirty="0"/>
              <a:t>distillation</a:t>
            </a:r>
            <a:endParaRPr lang="en-AU" dirty="0">
              <a:solidFill>
                <a:schemeClr val="accent1"/>
              </a:solidFill>
            </a:endParaRPr>
          </a:p>
          <a:p>
            <a:r>
              <a:rPr lang="en-AU" b="1" dirty="0">
                <a:solidFill>
                  <a:schemeClr val="accent1"/>
                </a:solidFill>
              </a:rPr>
              <a:t>d </a:t>
            </a:r>
            <a:r>
              <a:rPr lang="en-AU" dirty="0">
                <a:solidFill>
                  <a:schemeClr val="accent1"/>
                </a:solidFill>
              </a:rPr>
              <a:t>remove poisonous substances from the </a:t>
            </a:r>
            <a:r>
              <a:rPr lang="en-AU" dirty="0" smtClean="0">
                <a:solidFill>
                  <a:schemeClr val="accent1"/>
                </a:solidFill>
              </a:rPr>
              <a:t>stomach contents </a:t>
            </a:r>
            <a:r>
              <a:rPr lang="en-AU" dirty="0">
                <a:solidFill>
                  <a:schemeClr val="accent1"/>
                </a:solidFill>
              </a:rPr>
              <a:t>of a dog</a:t>
            </a:r>
            <a:r>
              <a:rPr lang="en-AU" dirty="0" smtClean="0">
                <a:solidFill>
                  <a:schemeClr val="accent1"/>
                </a:solidFill>
              </a:rPr>
              <a:t>.</a:t>
            </a:r>
          </a:p>
          <a:p>
            <a:r>
              <a:rPr lang="en-AU" dirty="0"/>
              <a:t>adsorption</a:t>
            </a:r>
            <a:endParaRPr lang="en-AU" dirty="0">
              <a:solidFill>
                <a:schemeClr val="accent1"/>
              </a:solidFill>
            </a:endParaRPr>
          </a:p>
        </p:txBody>
      </p:sp>
    </p:spTree>
    <p:extLst>
      <p:ext uri="{BB962C8B-B14F-4D97-AF65-F5344CB8AC3E}">
        <p14:creationId xmlns:p14="http://schemas.microsoft.com/office/powerpoint/2010/main" val="347210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1593199"/>
            <a:ext cx="10753725" cy="5173361"/>
          </a:xfrm>
        </p:spPr>
        <p:txBody>
          <a:bodyPr>
            <a:normAutofit/>
          </a:bodyPr>
          <a:lstStyle/>
          <a:p>
            <a:r>
              <a:rPr lang="en-AU" dirty="0"/>
              <a:t>Chromatography is a process that can separate a mixture by making it move through another substance like a paper strip. Chromatography works because all the chemicals in the mixture are attracted to the paper by different amounts. Chemicals that are strongly attracted eventually stick to the paper, so they stop moving before the ones that are weakly attracted. </a:t>
            </a:r>
            <a:endParaRPr lang="en-AU" dirty="0" smtClean="0"/>
          </a:p>
          <a:p>
            <a:endParaRPr lang="en-AU" dirty="0"/>
          </a:p>
          <a:p>
            <a:endParaRPr lang="en-AU" dirty="0" smtClean="0"/>
          </a:p>
          <a:p>
            <a:endParaRPr lang="en-AU" dirty="0" smtClean="0"/>
          </a:p>
          <a:p>
            <a:r>
              <a:rPr lang="en-AU" dirty="0" smtClean="0"/>
              <a:t>Distillation </a:t>
            </a:r>
            <a:r>
              <a:rPr lang="en-AU" dirty="0"/>
              <a:t>uses a heat source such as a Bunsen burner to quickly boil a solution in a flask. The solvent (usually water) evaporates. The gas then passes into a water-cooled tube called the condenser, where it condenses back to liquid. The distillate drips into a flask. The solute remaining in the heated flask is called the residue. The distillate will be very pure because the solutes do not evaporate and pass into the condenser</a:t>
            </a:r>
            <a:r>
              <a:rPr lang="en-AU" dirty="0" smtClean="0"/>
              <a:t>.</a:t>
            </a:r>
          </a:p>
        </p:txBody>
      </p:sp>
      <p:sp>
        <p:nvSpPr>
          <p:cNvPr id="2" name="Title 1"/>
          <p:cNvSpPr>
            <a:spLocks noGrp="1"/>
          </p:cNvSpPr>
          <p:nvPr>
            <p:ph type="title"/>
          </p:nvPr>
        </p:nvSpPr>
        <p:spPr>
          <a:xfrm>
            <a:off x="235131" y="3251397"/>
            <a:ext cx="11821886" cy="1658198"/>
          </a:xfrm>
        </p:spPr>
        <p:txBody>
          <a:bodyPr>
            <a:noAutofit/>
          </a:bodyPr>
          <a:lstStyle/>
          <a:p>
            <a:r>
              <a:rPr lang="en-AU" sz="4000" b="1" dirty="0" smtClean="0"/>
              <a:t>4. Explain </a:t>
            </a:r>
            <a:r>
              <a:rPr lang="en-AU" sz="4000" dirty="0"/>
              <a:t>the process by which distillation </a:t>
            </a:r>
            <a:r>
              <a:rPr lang="en-AU" sz="4000" dirty="0" smtClean="0"/>
              <a:t>can separate </a:t>
            </a:r>
            <a:r>
              <a:rPr lang="en-AU" sz="4000" dirty="0"/>
              <a:t>a solute and a solvent and allow you </a:t>
            </a:r>
            <a:r>
              <a:rPr lang="en-AU" sz="4000" dirty="0" smtClean="0"/>
              <a:t>to recover </a:t>
            </a:r>
            <a:r>
              <a:rPr lang="en-AU" sz="4000" dirty="0" smtClean="0"/>
              <a:t>both substances</a:t>
            </a:r>
            <a:r>
              <a:rPr lang="en-AU" sz="4000" dirty="0"/>
              <a:t>.</a:t>
            </a:r>
          </a:p>
        </p:txBody>
      </p:sp>
      <p:sp>
        <p:nvSpPr>
          <p:cNvPr id="4" name="Title 1"/>
          <p:cNvSpPr txBox="1">
            <a:spLocks/>
          </p:cNvSpPr>
          <p:nvPr/>
        </p:nvSpPr>
        <p:spPr>
          <a:xfrm>
            <a:off x="676656" y="206273"/>
            <a:ext cx="10772775" cy="1658198"/>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AU" sz="4000" dirty="0" smtClean="0"/>
              <a:t>3. Explain </a:t>
            </a:r>
            <a:r>
              <a:rPr lang="en-AU" sz="4000" dirty="0"/>
              <a:t>the process by </a:t>
            </a:r>
            <a:r>
              <a:rPr lang="en-AU" sz="4000" dirty="0" smtClean="0"/>
              <a:t>which chromatography can separate </a:t>
            </a:r>
            <a:r>
              <a:rPr lang="en-AU" sz="4000" dirty="0"/>
              <a:t>substances</a:t>
            </a:r>
            <a:r>
              <a:rPr lang="en-AU" sz="4000" dirty="0" smtClean="0"/>
              <a:t>.</a:t>
            </a:r>
            <a:endParaRPr lang="en-AU" sz="4000" dirty="0"/>
          </a:p>
        </p:txBody>
      </p:sp>
    </p:spTree>
    <p:extLst>
      <p:ext uri="{BB962C8B-B14F-4D97-AF65-F5344CB8AC3E}">
        <p14:creationId xmlns:p14="http://schemas.microsoft.com/office/powerpoint/2010/main" val="2868793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6. </a:t>
            </a:r>
            <a:r>
              <a:rPr lang="en-AU" dirty="0"/>
              <a:t>Explain how a face mask can protect workers in </a:t>
            </a:r>
            <a:r>
              <a:rPr lang="en-AU" dirty="0" smtClean="0"/>
              <a:t>a mineshaft </a:t>
            </a:r>
            <a:r>
              <a:rPr lang="en-AU" dirty="0"/>
              <a:t>by removing dangerous gases from the air.</a:t>
            </a:r>
            <a:r>
              <a:rPr lang="en-AU" dirty="0" smtClean="0"/>
              <a:t> </a:t>
            </a:r>
            <a:endParaRPr lang="en-AU" dirty="0"/>
          </a:p>
        </p:txBody>
      </p:sp>
      <p:sp>
        <p:nvSpPr>
          <p:cNvPr id="3" name="Content Placeholder 2"/>
          <p:cNvSpPr>
            <a:spLocks noGrp="1"/>
          </p:cNvSpPr>
          <p:nvPr>
            <p:ph idx="1"/>
          </p:nvPr>
        </p:nvSpPr>
        <p:spPr>
          <a:xfrm>
            <a:off x="676656" y="2573383"/>
            <a:ext cx="10753725" cy="3204482"/>
          </a:xfrm>
        </p:spPr>
        <p:txBody>
          <a:bodyPr/>
          <a:lstStyle/>
          <a:p>
            <a:r>
              <a:rPr lang="en-AU" dirty="0"/>
              <a:t>The face mask has a filter that can adsorb gases </a:t>
            </a:r>
            <a:endParaRPr lang="en-AU" dirty="0" smtClean="0"/>
          </a:p>
          <a:p>
            <a:r>
              <a:rPr lang="en-AU" dirty="0" smtClean="0"/>
              <a:t>from </a:t>
            </a:r>
            <a:r>
              <a:rPr lang="en-AU" dirty="0"/>
              <a:t>the air. The gases stick to the carbon filter </a:t>
            </a:r>
            <a:endParaRPr lang="en-AU" dirty="0" smtClean="0"/>
          </a:p>
          <a:p>
            <a:r>
              <a:rPr lang="en-AU" dirty="0" smtClean="0"/>
              <a:t>before </a:t>
            </a:r>
            <a:r>
              <a:rPr lang="en-AU" dirty="0"/>
              <a:t>they can enter the miners’ airways. </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6947" y="1756274"/>
            <a:ext cx="3924300" cy="4838700"/>
          </a:xfrm>
          <a:prstGeom prst="rect">
            <a:avLst/>
          </a:prstGeom>
        </p:spPr>
      </p:pic>
    </p:spTree>
    <p:extLst>
      <p:ext uri="{BB962C8B-B14F-4D97-AF65-F5344CB8AC3E}">
        <p14:creationId xmlns:p14="http://schemas.microsoft.com/office/powerpoint/2010/main" val="2468629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7. </a:t>
            </a:r>
            <a:r>
              <a:rPr lang="en-AU" b="1" dirty="0"/>
              <a:t>Identify </a:t>
            </a:r>
            <a:r>
              <a:rPr lang="en-AU" dirty="0"/>
              <a:t>a separation method that could be used </a:t>
            </a:r>
            <a:r>
              <a:rPr lang="en-AU" dirty="0" smtClean="0"/>
              <a:t>for each </a:t>
            </a:r>
            <a:r>
              <a:rPr lang="en-AU" dirty="0"/>
              <a:t>of the following purposes</a:t>
            </a:r>
          </a:p>
        </p:txBody>
      </p:sp>
      <p:sp>
        <p:nvSpPr>
          <p:cNvPr id="3" name="Content Placeholder 2"/>
          <p:cNvSpPr>
            <a:spLocks noGrp="1"/>
          </p:cNvSpPr>
          <p:nvPr>
            <p:ph idx="1"/>
          </p:nvPr>
        </p:nvSpPr>
        <p:spPr>
          <a:xfrm>
            <a:off x="676656" y="2011680"/>
            <a:ext cx="10753725" cy="4230858"/>
          </a:xfrm>
        </p:spPr>
        <p:txBody>
          <a:bodyPr>
            <a:normAutofit/>
          </a:bodyPr>
          <a:lstStyle/>
          <a:p>
            <a:r>
              <a:rPr lang="en-AU" b="1" dirty="0" smtClean="0">
                <a:solidFill>
                  <a:schemeClr val="accent1"/>
                </a:solidFill>
              </a:rPr>
              <a:t>a) To </a:t>
            </a:r>
            <a:r>
              <a:rPr lang="en-AU" b="1" dirty="0">
                <a:solidFill>
                  <a:schemeClr val="accent1"/>
                </a:solidFill>
              </a:rPr>
              <a:t>test whether a particular ink is a mixture </a:t>
            </a:r>
            <a:r>
              <a:rPr lang="en-AU" b="1" dirty="0" smtClean="0">
                <a:solidFill>
                  <a:schemeClr val="accent1"/>
                </a:solidFill>
              </a:rPr>
              <a:t>of colours</a:t>
            </a:r>
          </a:p>
          <a:p>
            <a:r>
              <a:rPr lang="en-AU" dirty="0"/>
              <a:t>chromatography</a:t>
            </a:r>
            <a:endParaRPr lang="en-AU" b="1" dirty="0">
              <a:solidFill>
                <a:schemeClr val="accent1"/>
              </a:solidFill>
            </a:endParaRPr>
          </a:p>
          <a:p>
            <a:r>
              <a:rPr lang="en-AU" b="1" dirty="0" smtClean="0">
                <a:solidFill>
                  <a:schemeClr val="accent1"/>
                </a:solidFill>
              </a:rPr>
              <a:t>b) </a:t>
            </a:r>
            <a:r>
              <a:rPr lang="en-AU" dirty="0">
                <a:solidFill>
                  <a:schemeClr val="accent1"/>
                </a:solidFill>
              </a:rPr>
              <a:t>To purify water from a washing machine </a:t>
            </a:r>
            <a:r>
              <a:rPr lang="en-AU" dirty="0" smtClean="0">
                <a:solidFill>
                  <a:schemeClr val="accent1"/>
                </a:solidFill>
              </a:rPr>
              <a:t>enough to </a:t>
            </a:r>
            <a:r>
              <a:rPr lang="en-AU" dirty="0">
                <a:solidFill>
                  <a:schemeClr val="accent1"/>
                </a:solidFill>
              </a:rPr>
              <a:t>drink </a:t>
            </a:r>
            <a:r>
              <a:rPr lang="en-AU" dirty="0" smtClean="0">
                <a:solidFill>
                  <a:schemeClr val="accent1"/>
                </a:solidFill>
              </a:rPr>
              <a:t>it</a:t>
            </a:r>
          </a:p>
          <a:p>
            <a:r>
              <a:rPr lang="en-AU" dirty="0"/>
              <a:t>distillation</a:t>
            </a:r>
            <a:endParaRPr lang="en-AU" dirty="0">
              <a:solidFill>
                <a:schemeClr val="accent1"/>
              </a:solidFill>
            </a:endParaRPr>
          </a:p>
          <a:p>
            <a:r>
              <a:rPr lang="en-AU" b="1" dirty="0" smtClean="0">
                <a:solidFill>
                  <a:schemeClr val="accent1"/>
                </a:solidFill>
              </a:rPr>
              <a:t>c) </a:t>
            </a:r>
            <a:r>
              <a:rPr lang="en-AU" dirty="0">
                <a:solidFill>
                  <a:schemeClr val="accent1"/>
                </a:solidFill>
              </a:rPr>
              <a:t>To recover the sugar from a bag that </a:t>
            </a:r>
            <a:r>
              <a:rPr lang="en-AU" dirty="0" smtClean="0">
                <a:solidFill>
                  <a:schemeClr val="accent1"/>
                </a:solidFill>
              </a:rPr>
              <a:t>you accidentally </a:t>
            </a:r>
            <a:r>
              <a:rPr lang="en-AU" dirty="0">
                <a:solidFill>
                  <a:schemeClr val="accent1"/>
                </a:solidFill>
              </a:rPr>
              <a:t>dropped into a saucepan of </a:t>
            </a:r>
            <a:r>
              <a:rPr lang="en-AU" dirty="0" smtClean="0">
                <a:solidFill>
                  <a:schemeClr val="accent1"/>
                </a:solidFill>
              </a:rPr>
              <a:t>water while </a:t>
            </a:r>
            <a:r>
              <a:rPr lang="en-AU" dirty="0">
                <a:solidFill>
                  <a:schemeClr val="accent1"/>
                </a:solidFill>
              </a:rPr>
              <a:t>you were </a:t>
            </a:r>
            <a:r>
              <a:rPr lang="en-AU" dirty="0" smtClean="0">
                <a:solidFill>
                  <a:schemeClr val="accent1"/>
                </a:solidFill>
              </a:rPr>
              <a:t>cooking</a:t>
            </a:r>
          </a:p>
          <a:p>
            <a:r>
              <a:rPr lang="en-AU" dirty="0"/>
              <a:t>evaporation</a:t>
            </a:r>
            <a:endParaRPr lang="en-AU" dirty="0">
              <a:solidFill>
                <a:schemeClr val="accent1"/>
              </a:solidFill>
            </a:endParaRPr>
          </a:p>
          <a:p>
            <a:r>
              <a:rPr lang="en-AU" b="1" dirty="0" smtClean="0">
                <a:solidFill>
                  <a:schemeClr val="accent1"/>
                </a:solidFill>
              </a:rPr>
              <a:t>d) </a:t>
            </a:r>
            <a:r>
              <a:rPr lang="en-AU" dirty="0">
                <a:solidFill>
                  <a:schemeClr val="accent1"/>
                </a:solidFill>
              </a:rPr>
              <a:t>To remove smells from the air inside a car </a:t>
            </a:r>
            <a:r>
              <a:rPr lang="en-AU" dirty="0" smtClean="0">
                <a:solidFill>
                  <a:schemeClr val="accent1"/>
                </a:solidFill>
              </a:rPr>
              <a:t>using the </a:t>
            </a:r>
            <a:r>
              <a:rPr lang="en-AU" dirty="0">
                <a:solidFill>
                  <a:schemeClr val="accent1"/>
                </a:solidFill>
              </a:rPr>
              <a:t>air-conditioning </a:t>
            </a:r>
            <a:r>
              <a:rPr lang="en-AU" dirty="0" smtClean="0">
                <a:solidFill>
                  <a:schemeClr val="accent1"/>
                </a:solidFill>
              </a:rPr>
              <a:t>system</a:t>
            </a:r>
          </a:p>
          <a:p>
            <a:r>
              <a:rPr lang="en-AU" dirty="0"/>
              <a:t>adsorption filter</a:t>
            </a:r>
            <a:endParaRPr lang="en-AU" dirty="0">
              <a:solidFill>
                <a:schemeClr val="accent1"/>
              </a:solidFill>
            </a:endParaRPr>
          </a:p>
        </p:txBody>
      </p:sp>
    </p:spTree>
    <p:extLst>
      <p:ext uri="{BB962C8B-B14F-4D97-AF65-F5344CB8AC3E}">
        <p14:creationId xmlns:p14="http://schemas.microsoft.com/office/powerpoint/2010/main" val="3666780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2517988"/>
          </a:xfrm>
        </p:spPr>
        <p:txBody>
          <a:bodyPr>
            <a:noAutofit/>
          </a:bodyPr>
          <a:lstStyle/>
          <a:p>
            <a:r>
              <a:rPr lang="en-AU" sz="4000" dirty="0" smtClean="0"/>
              <a:t>10. </a:t>
            </a:r>
            <a:r>
              <a:rPr lang="en-AU" sz="4000" dirty="0"/>
              <a:t>A whisky maker wants to reduce the amount </a:t>
            </a:r>
            <a:r>
              <a:rPr lang="en-AU" sz="4000" dirty="0" smtClean="0"/>
              <a:t>of water </a:t>
            </a:r>
            <a:r>
              <a:rPr lang="en-AU" sz="4000" dirty="0"/>
              <a:t>in a mixture to give a higher </a:t>
            </a:r>
            <a:r>
              <a:rPr lang="en-AU" sz="4000" dirty="0" smtClean="0"/>
              <a:t>concentration of </a:t>
            </a:r>
            <a:r>
              <a:rPr lang="en-AU" sz="4000" dirty="0"/>
              <a:t>alcohol. </a:t>
            </a:r>
            <a:r>
              <a:rPr lang="en-AU" sz="4000" b="1" dirty="0"/>
              <a:t>Justify </a:t>
            </a:r>
            <a:r>
              <a:rPr lang="en-AU" sz="4000" dirty="0"/>
              <a:t>the choice of distillation </a:t>
            </a:r>
            <a:r>
              <a:rPr lang="en-AU" sz="4000" dirty="0" smtClean="0"/>
              <a:t>rather than </a:t>
            </a:r>
            <a:r>
              <a:rPr lang="en-AU" sz="4000" dirty="0"/>
              <a:t>evaporation as a separation method. Note that</a:t>
            </a:r>
            <a:br>
              <a:rPr lang="en-AU" sz="4000" dirty="0"/>
            </a:br>
            <a:r>
              <a:rPr lang="en-AU" sz="4000" dirty="0"/>
              <a:t>alcohol boils at 78°C and water boils </a:t>
            </a:r>
            <a:r>
              <a:rPr lang="en-AU" sz="4000" dirty="0" smtClean="0"/>
              <a:t>at 100°C</a:t>
            </a:r>
            <a:r>
              <a:rPr lang="en-AU" sz="4000" dirty="0"/>
              <a:t>.</a:t>
            </a:r>
            <a:endParaRPr lang="en-AU" sz="4000" dirty="0"/>
          </a:p>
        </p:txBody>
      </p:sp>
      <p:sp>
        <p:nvSpPr>
          <p:cNvPr id="3" name="Content Placeholder 2"/>
          <p:cNvSpPr>
            <a:spLocks noGrp="1"/>
          </p:cNvSpPr>
          <p:nvPr>
            <p:ph idx="1"/>
          </p:nvPr>
        </p:nvSpPr>
        <p:spPr>
          <a:xfrm>
            <a:off x="676274" y="3422469"/>
            <a:ext cx="10753725" cy="2965267"/>
          </a:xfrm>
        </p:spPr>
        <p:txBody>
          <a:bodyPr/>
          <a:lstStyle/>
          <a:p>
            <a:r>
              <a:rPr lang="en-AU" dirty="0"/>
              <a:t>With evaporation, the alcohol will boil off first and be lost, so the whisky will become lower in alcohol. With distillation, the alcohol will evaporate first and be collected as the distillate. Then the producer can add water to it to achieve the required strength. </a:t>
            </a:r>
            <a:endParaRPr lang="en-AU" dirty="0"/>
          </a:p>
        </p:txBody>
      </p:sp>
    </p:spTree>
    <p:extLst>
      <p:ext uri="{BB962C8B-B14F-4D97-AF65-F5344CB8AC3E}">
        <p14:creationId xmlns:p14="http://schemas.microsoft.com/office/powerpoint/2010/main" val="3962069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3301758"/>
          </a:xfrm>
        </p:spPr>
        <p:txBody>
          <a:bodyPr>
            <a:noAutofit/>
          </a:bodyPr>
          <a:lstStyle/>
          <a:p>
            <a:r>
              <a:rPr lang="en-AU" sz="4000" dirty="0" smtClean="0"/>
              <a:t>12. </a:t>
            </a:r>
            <a:r>
              <a:rPr lang="en-AU" sz="4000" dirty="0"/>
              <a:t>When your dry your bathers after swimming in the</a:t>
            </a:r>
            <a:br>
              <a:rPr lang="en-AU" sz="4000" dirty="0"/>
            </a:br>
            <a:r>
              <a:rPr lang="en-AU" sz="4000" dirty="0"/>
              <a:t>sea, they are crisp with salt. However, if you rinse</a:t>
            </a:r>
            <a:br>
              <a:rPr lang="en-AU" sz="4000" dirty="0"/>
            </a:br>
            <a:r>
              <a:rPr lang="en-AU" sz="4000" dirty="0"/>
              <a:t>them in fresh water first, they dry clean and salt-free.</a:t>
            </a:r>
            <a:br>
              <a:rPr lang="en-AU" sz="4000" dirty="0"/>
            </a:br>
            <a:r>
              <a:rPr lang="en-AU" sz="4000" b="1" dirty="0"/>
              <a:t>Propose </a:t>
            </a:r>
            <a:r>
              <a:rPr lang="en-AU" sz="4000" dirty="0"/>
              <a:t>why the two methods of drying produce</a:t>
            </a:r>
            <a:br>
              <a:rPr lang="en-AU" sz="4000" dirty="0"/>
            </a:br>
            <a:r>
              <a:rPr lang="en-AU" sz="4000" dirty="0"/>
              <a:t>such different results</a:t>
            </a:r>
            <a:endParaRPr lang="en-AU" sz="4000" dirty="0"/>
          </a:p>
        </p:txBody>
      </p:sp>
      <p:sp>
        <p:nvSpPr>
          <p:cNvPr id="3" name="Content Placeholder 2"/>
          <p:cNvSpPr>
            <a:spLocks noGrp="1"/>
          </p:cNvSpPr>
          <p:nvPr>
            <p:ph idx="1"/>
          </p:nvPr>
        </p:nvSpPr>
        <p:spPr>
          <a:xfrm>
            <a:off x="676656" y="3801291"/>
            <a:ext cx="10753725" cy="1976574"/>
          </a:xfrm>
        </p:spPr>
        <p:txBody>
          <a:bodyPr/>
          <a:lstStyle/>
          <a:p>
            <a:r>
              <a:rPr lang="en-AU" dirty="0"/>
              <a:t>When you leave the bathers containing salt water to dry in air, the salt remains behind and forms crystals as the water evaporates. When you rinse the bathers in fresh water, it removes most or all of the salt, so they dry without forming any salt crystals. </a:t>
            </a:r>
            <a:endParaRPr lang="en-AU" dirty="0"/>
          </a:p>
        </p:txBody>
      </p:sp>
    </p:spTree>
    <p:extLst>
      <p:ext uri="{BB962C8B-B14F-4D97-AF65-F5344CB8AC3E}">
        <p14:creationId xmlns:p14="http://schemas.microsoft.com/office/powerpoint/2010/main" val="4248872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a:t>
            </a:r>
            <a:r>
              <a:rPr lang="en-AU" dirty="0"/>
              <a:t>List</a:t>
            </a:r>
            <a:r>
              <a:rPr lang="en-AU" b="1" dirty="0"/>
              <a:t> </a:t>
            </a:r>
            <a:r>
              <a:rPr lang="en-AU" dirty="0"/>
              <a:t>four types of solution and give an example of each.</a:t>
            </a:r>
          </a:p>
        </p:txBody>
      </p:sp>
      <p:pic>
        <p:nvPicPr>
          <p:cNvPr id="4" name="Picture 3"/>
          <p:cNvPicPr>
            <a:picLocks noChangeAspect="1"/>
          </p:cNvPicPr>
          <p:nvPr/>
        </p:nvPicPr>
        <p:blipFill>
          <a:blip r:embed="rId2"/>
          <a:stretch>
            <a:fillRect/>
          </a:stretch>
        </p:blipFill>
        <p:spPr>
          <a:xfrm>
            <a:off x="1642277" y="2282857"/>
            <a:ext cx="7774104" cy="3734719"/>
          </a:xfrm>
          <a:prstGeom prst="rect">
            <a:avLst/>
          </a:prstGeom>
        </p:spPr>
      </p:pic>
    </p:spTree>
    <p:extLst>
      <p:ext uri="{BB962C8B-B14F-4D97-AF65-F5344CB8AC3E}">
        <p14:creationId xmlns:p14="http://schemas.microsoft.com/office/powerpoint/2010/main" val="365856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Chapter Review</a:t>
            </a:r>
            <a:endParaRPr lang="en-AU" dirty="0"/>
          </a:p>
        </p:txBody>
      </p:sp>
    </p:spTree>
    <p:extLst>
      <p:ext uri="{BB962C8B-B14F-4D97-AF65-F5344CB8AC3E}">
        <p14:creationId xmlns:p14="http://schemas.microsoft.com/office/powerpoint/2010/main" val="7632748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900" dirty="0" smtClean="0"/>
              <a:t>1. </a:t>
            </a:r>
            <a:r>
              <a:rPr lang="en-AU" sz="4900" dirty="0"/>
              <a:t>State an example where each of the </a:t>
            </a:r>
            <a:r>
              <a:rPr lang="en-AU" sz="4900" dirty="0" smtClean="0"/>
              <a:t>following devices </a:t>
            </a:r>
            <a:r>
              <a:rPr lang="en-AU" sz="4900" dirty="0"/>
              <a:t>may be used.</a:t>
            </a:r>
            <a:endParaRPr lang="en-AU" sz="4900" dirty="0"/>
          </a:p>
        </p:txBody>
      </p:sp>
      <p:sp>
        <p:nvSpPr>
          <p:cNvPr id="3" name="Content Placeholder 2"/>
          <p:cNvSpPr>
            <a:spLocks noGrp="1"/>
          </p:cNvSpPr>
          <p:nvPr>
            <p:ph idx="1"/>
          </p:nvPr>
        </p:nvSpPr>
        <p:spPr>
          <a:xfrm>
            <a:off x="676656" y="2299062"/>
            <a:ext cx="10753343" cy="4284617"/>
          </a:xfrm>
        </p:spPr>
        <p:txBody>
          <a:bodyPr>
            <a:normAutofit/>
          </a:bodyPr>
          <a:lstStyle/>
          <a:p>
            <a:r>
              <a:rPr lang="en-AU" b="1" dirty="0"/>
              <a:t>a </a:t>
            </a:r>
            <a:r>
              <a:rPr lang="en-AU" dirty="0"/>
              <a:t>Centrifuge: to separate fine solid particles from a liquid, e.g. solids from blood. </a:t>
            </a:r>
          </a:p>
          <a:p>
            <a:r>
              <a:rPr lang="en-AU" b="1" dirty="0"/>
              <a:t>b </a:t>
            </a:r>
            <a:r>
              <a:rPr lang="en-AU" dirty="0" err="1"/>
              <a:t>Hydrocyclone</a:t>
            </a:r>
            <a:r>
              <a:rPr lang="en-AU" dirty="0"/>
              <a:t>: to separate silt from water in irrigation. </a:t>
            </a:r>
          </a:p>
          <a:p>
            <a:r>
              <a:rPr lang="en-AU" b="1" dirty="0"/>
              <a:t>c </a:t>
            </a:r>
            <a:r>
              <a:rPr lang="en-AU" dirty="0"/>
              <a:t>Electrostatic separator: to remove smoke particles from factory chimneys. </a:t>
            </a:r>
          </a:p>
          <a:p>
            <a:r>
              <a:rPr lang="en-AU" b="1" dirty="0"/>
              <a:t>d </a:t>
            </a:r>
            <a:r>
              <a:rPr lang="en-AU" dirty="0"/>
              <a:t>Carbon filter: to remove poisonous gas from air in a mine. </a:t>
            </a:r>
          </a:p>
          <a:p>
            <a:r>
              <a:rPr lang="en-AU" b="1" dirty="0"/>
              <a:t>e </a:t>
            </a:r>
            <a:r>
              <a:rPr lang="en-AU" dirty="0"/>
              <a:t>Reverse osmosis plant: to remove salt from salt water when making potable water. </a:t>
            </a:r>
          </a:p>
          <a:p>
            <a:r>
              <a:rPr lang="en-AU" b="1" dirty="0"/>
              <a:t>f </a:t>
            </a:r>
            <a:r>
              <a:rPr lang="en-AU" dirty="0"/>
              <a:t>Paper chromatography: to separate substances in ink to compare different inks. </a:t>
            </a:r>
          </a:p>
          <a:p>
            <a:r>
              <a:rPr lang="en-AU" b="1" dirty="0"/>
              <a:t>g </a:t>
            </a:r>
            <a:r>
              <a:rPr lang="en-AU" dirty="0"/>
              <a:t>Liebig condenser: to separate salts from water to purify water. </a:t>
            </a:r>
          </a:p>
          <a:p>
            <a:r>
              <a:rPr lang="en-AU" b="1" dirty="0"/>
              <a:t>h </a:t>
            </a:r>
            <a:r>
              <a:rPr lang="en-AU" dirty="0"/>
              <a:t>Eddy current separator: to sort rubbish waste recycling. </a:t>
            </a:r>
          </a:p>
          <a:p>
            <a:r>
              <a:rPr lang="en-AU" b="1" dirty="0" err="1"/>
              <a:t>i</a:t>
            </a:r>
            <a:r>
              <a:rPr lang="en-AU" b="1" dirty="0"/>
              <a:t> </a:t>
            </a:r>
            <a:r>
              <a:rPr lang="en-AU" dirty="0"/>
              <a:t>Septic tank: to treat toilet waste in homes. </a:t>
            </a:r>
            <a:endParaRPr lang="en-AU" dirty="0" smtClean="0"/>
          </a:p>
        </p:txBody>
      </p:sp>
    </p:spTree>
    <p:extLst>
      <p:ext uri="{BB962C8B-B14F-4D97-AF65-F5344CB8AC3E}">
        <p14:creationId xmlns:p14="http://schemas.microsoft.com/office/powerpoint/2010/main" val="3317946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393" y="2293163"/>
            <a:ext cx="10772775" cy="1658198"/>
          </a:xfrm>
        </p:spPr>
        <p:txBody>
          <a:bodyPr>
            <a:normAutofit fontScale="90000"/>
          </a:bodyPr>
          <a:lstStyle/>
          <a:p>
            <a:r>
              <a:rPr lang="en-AU" dirty="0" smtClean="0"/>
              <a:t>4 </a:t>
            </a:r>
            <a:r>
              <a:rPr lang="en-AU" b="1" dirty="0"/>
              <a:t>a Describe </a:t>
            </a:r>
            <a:r>
              <a:rPr lang="en-AU" dirty="0"/>
              <a:t>the process of decantation</a:t>
            </a:r>
            <a:r>
              <a:rPr lang="en-AU" dirty="0" smtClean="0"/>
              <a:t>.</a:t>
            </a:r>
            <a:br>
              <a:rPr lang="en-AU" dirty="0" smtClean="0"/>
            </a:br>
            <a:r>
              <a:rPr lang="en-AU" dirty="0"/>
              <a:t/>
            </a:r>
            <a:br>
              <a:rPr lang="en-AU" dirty="0"/>
            </a:br>
            <a:r>
              <a:rPr lang="en-AU" dirty="0" smtClean="0"/>
              <a:t/>
            </a:r>
            <a:br>
              <a:rPr lang="en-AU" dirty="0" smtClean="0"/>
            </a:br>
            <a:r>
              <a:rPr lang="en-AU" dirty="0"/>
              <a:t/>
            </a:r>
            <a:br>
              <a:rPr lang="en-AU" dirty="0"/>
            </a:br>
            <a:r>
              <a:rPr lang="en-AU" dirty="0"/>
              <a:t/>
            </a:r>
            <a:br>
              <a:rPr lang="en-AU" dirty="0"/>
            </a:br>
            <a:r>
              <a:rPr lang="en-AU" b="1" dirty="0"/>
              <a:t>b State </a:t>
            </a:r>
            <a:r>
              <a:rPr lang="en-AU" dirty="0"/>
              <a:t>when you would use it.</a:t>
            </a:r>
          </a:p>
        </p:txBody>
      </p:sp>
      <p:sp>
        <p:nvSpPr>
          <p:cNvPr id="4" name="Rectangle 3"/>
          <p:cNvSpPr/>
          <p:nvPr/>
        </p:nvSpPr>
        <p:spPr>
          <a:xfrm>
            <a:off x="692393" y="2090283"/>
            <a:ext cx="9682530" cy="1200329"/>
          </a:xfrm>
          <a:prstGeom prst="rect">
            <a:avLst/>
          </a:prstGeom>
        </p:spPr>
        <p:txBody>
          <a:bodyPr wrap="square">
            <a:spAutoFit/>
          </a:bodyPr>
          <a:lstStyle/>
          <a:p>
            <a:r>
              <a:rPr lang="en-AU" sz="2400" dirty="0">
                <a:solidFill>
                  <a:srgbClr val="000000"/>
                </a:solidFill>
              </a:rPr>
              <a:t>Decantation involves letting a suspension settle so that the heavier component separates by gravity to the bottom of the flask. The lighter top layer is then gently poured or skimmed off. </a:t>
            </a:r>
            <a:endParaRPr lang="en-AU" sz="2400" dirty="0"/>
          </a:p>
        </p:txBody>
      </p:sp>
      <p:sp>
        <p:nvSpPr>
          <p:cNvPr id="5" name="Rectangle 4"/>
          <p:cNvSpPr/>
          <p:nvPr/>
        </p:nvSpPr>
        <p:spPr>
          <a:xfrm>
            <a:off x="692392" y="5303911"/>
            <a:ext cx="9823207" cy="830997"/>
          </a:xfrm>
          <a:prstGeom prst="rect">
            <a:avLst/>
          </a:prstGeom>
        </p:spPr>
        <p:txBody>
          <a:bodyPr wrap="square">
            <a:spAutoFit/>
          </a:bodyPr>
          <a:lstStyle/>
          <a:p>
            <a:r>
              <a:rPr lang="en-AU" sz="2400" dirty="0">
                <a:solidFill>
                  <a:srgbClr val="000000"/>
                </a:solidFill>
              </a:rPr>
              <a:t>It is used especially where there is a heavy solid suspended in a liquid. </a:t>
            </a:r>
            <a:r>
              <a:rPr lang="en-AU" sz="2400" dirty="0" smtClean="0">
                <a:solidFill>
                  <a:srgbClr val="000000"/>
                </a:solidFill>
              </a:rPr>
              <a:t>Or if the solid is floating on the top</a:t>
            </a:r>
            <a:endParaRPr lang="en-AU" sz="2400" dirty="0"/>
          </a:p>
        </p:txBody>
      </p:sp>
    </p:spTree>
    <p:extLst>
      <p:ext uri="{BB962C8B-B14F-4D97-AF65-F5344CB8AC3E}">
        <p14:creationId xmlns:p14="http://schemas.microsoft.com/office/powerpoint/2010/main" val="3106045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851225"/>
            <a:ext cx="10772775" cy="1658198"/>
          </a:xfrm>
        </p:spPr>
        <p:txBody>
          <a:bodyPr>
            <a:normAutofit fontScale="90000"/>
          </a:bodyPr>
          <a:lstStyle/>
          <a:p>
            <a:r>
              <a:rPr lang="en-AU" dirty="0" smtClean="0"/>
              <a:t>5 </a:t>
            </a:r>
            <a:r>
              <a:rPr lang="en-AU" dirty="0"/>
              <a:t>You are given a mixture of salt and sand. </a:t>
            </a:r>
            <a:r>
              <a:rPr lang="en-AU" b="1" dirty="0"/>
              <a:t>Explain </a:t>
            </a:r>
            <a:r>
              <a:rPr lang="en-AU" dirty="0" smtClean="0"/>
              <a:t>the separation </a:t>
            </a:r>
            <a:r>
              <a:rPr lang="en-AU" dirty="0"/>
              <a:t>methods you would use to recover both</a:t>
            </a:r>
          </a:p>
        </p:txBody>
      </p:sp>
      <p:sp>
        <p:nvSpPr>
          <p:cNvPr id="3" name="Content Placeholder 2"/>
          <p:cNvSpPr>
            <a:spLocks noGrp="1"/>
          </p:cNvSpPr>
          <p:nvPr>
            <p:ph idx="1"/>
          </p:nvPr>
        </p:nvSpPr>
        <p:spPr>
          <a:xfrm>
            <a:off x="676274" y="3235569"/>
            <a:ext cx="10753725" cy="3280850"/>
          </a:xfrm>
        </p:spPr>
        <p:txBody>
          <a:bodyPr>
            <a:normAutofit/>
          </a:bodyPr>
          <a:lstStyle/>
          <a:p>
            <a:r>
              <a:rPr lang="en-AU" sz="2800" dirty="0"/>
              <a:t>Step 1: Place both in a beaker and add water. Stir to dissolve the salt. </a:t>
            </a:r>
            <a:endParaRPr lang="en-AU" sz="2800" dirty="0" smtClean="0"/>
          </a:p>
          <a:p>
            <a:r>
              <a:rPr lang="en-AU" sz="2800" dirty="0" smtClean="0"/>
              <a:t>Step </a:t>
            </a:r>
            <a:r>
              <a:rPr lang="en-AU" sz="2800" dirty="0"/>
              <a:t>2. Filter through filter paper to recover the sand in the filter. </a:t>
            </a:r>
            <a:endParaRPr lang="en-AU" sz="2800" dirty="0" smtClean="0"/>
          </a:p>
          <a:p>
            <a:r>
              <a:rPr lang="en-AU" sz="2800" dirty="0" smtClean="0"/>
              <a:t>Step </a:t>
            </a:r>
            <a:r>
              <a:rPr lang="en-AU" sz="2800" dirty="0"/>
              <a:t>3: Put the filtrate in an evaporating basin and heat to evaporate the water. This will leave the salt in the basin.</a:t>
            </a:r>
          </a:p>
        </p:txBody>
      </p:sp>
    </p:spTree>
    <p:extLst>
      <p:ext uri="{BB962C8B-B14F-4D97-AF65-F5344CB8AC3E}">
        <p14:creationId xmlns:p14="http://schemas.microsoft.com/office/powerpoint/2010/main" val="1181749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728133"/>
            <a:ext cx="10772775" cy="1658198"/>
          </a:xfrm>
        </p:spPr>
        <p:txBody>
          <a:bodyPr>
            <a:noAutofit/>
          </a:bodyPr>
          <a:lstStyle/>
          <a:p>
            <a:r>
              <a:rPr lang="en-AU" sz="4000" dirty="0" smtClean="0"/>
              <a:t>6 </a:t>
            </a:r>
            <a:r>
              <a:rPr lang="en-AU" sz="4000" dirty="0"/>
              <a:t>Imagine you were given a </a:t>
            </a:r>
            <a:r>
              <a:rPr lang="en-AU" sz="4000" dirty="0" smtClean="0"/>
              <a:t>mixture containing salt, sand</a:t>
            </a:r>
            <a:r>
              <a:rPr lang="en-AU" sz="4000" dirty="0"/>
              <a:t>, iron filings and water. </a:t>
            </a:r>
            <a:r>
              <a:rPr lang="en-AU" sz="4000" b="1" dirty="0"/>
              <a:t>Outline </a:t>
            </a:r>
            <a:r>
              <a:rPr lang="en-AU" sz="4000" dirty="0"/>
              <a:t>a sequence </a:t>
            </a:r>
            <a:r>
              <a:rPr lang="en-AU" sz="4000" dirty="0" smtClean="0"/>
              <a:t>of separation </a:t>
            </a:r>
            <a:r>
              <a:rPr lang="en-AU" sz="4000" dirty="0"/>
              <a:t>methods you would use to separate </a:t>
            </a:r>
            <a:r>
              <a:rPr lang="en-AU" sz="4000" dirty="0" smtClean="0"/>
              <a:t>and recover </a:t>
            </a:r>
            <a:r>
              <a:rPr lang="en-AU" sz="4000" dirty="0"/>
              <a:t>all the substances.</a:t>
            </a:r>
          </a:p>
        </p:txBody>
      </p:sp>
      <p:sp>
        <p:nvSpPr>
          <p:cNvPr id="3" name="Content Placeholder 2"/>
          <p:cNvSpPr>
            <a:spLocks noGrp="1"/>
          </p:cNvSpPr>
          <p:nvPr>
            <p:ph idx="1"/>
          </p:nvPr>
        </p:nvSpPr>
        <p:spPr>
          <a:xfrm>
            <a:off x="676656" y="2989385"/>
            <a:ext cx="10753725" cy="2788480"/>
          </a:xfrm>
        </p:spPr>
        <p:txBody>
          <a:bodyPr>
            <a:normAutofit/>
          </a:bodyPr>
          <a:lstStyle/>
          <a:p>
            <a:r>
              <a:rPr lang="en-AU" sz="2800" dirty="0"/>
              <a:t>Step1: Put a magnet into the mixture and stir it around. The iron filings will stick to the magnet and can be removed. </a:t>
            </a:r>
            <a:endParaRPr lang="en-AU" sz="2800" dirty="0" smtClean="0"/>
          </a:p>
          <a:p>
            <a:r>
              <a:rPr lang="en-AU" sz="2800" dirty="0" smtClean="0"/>
              <a:t>Step </a:t>
            </a:r>
            <a:r>
              <a:rPr lang="en-AU" sz="2800" dirty="0"/>
              <a:t>2: Filter the remaining mixture. Sand will be residue in filter paper. </a:t>
            </a:r>
            <a:endParaRPr lang="en-AU" sz="2800" dirty="0" smtClean="0"/>
          </a:p>
          <a:p>
            <a:r>
              <a:rPr lang="en-AU" sz="2800" dirty="0" smtClean="0"/>
              <a:t>Step </a:t>
            </a:r>
            <a:r>
              <a:rPr lang="en-AU" sz="2800" dirty="0"/>
              <a:t>3: Distil the filtrate of water and salt. The water will evaporate and condense as distillate. The salt will be left in the flask.</a:t>
            </a:r>
          </a:p>
        </p:txBody>
      </p:sp>
    </p:spTree>
    <p:extLst>
      <p:ext uri="{BB962C8B-B14F-4D97-AF65-F5344CB8AC3E}">
        <p14:creationId xmlns:p14="http://schemas.microsoft.com/office/powerpoint/2010/main" val="21990217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900" dirty="0" smtClean="0"/>
              <a:t>7. </a:t>
            </a:r>
            <a:r>
              <a:rPr lang="en-AU" sz="4900" dirty="0"/>
              <a:t>Imagine you need to know if two coloured </a:t>
            </a:r>
            <a:r>
              <a:rPr lang="en-AU" sz="4900" dirty="0" smtClean="0"/>
              <a:t>liquids are </a:t>
            </a:r>
            <a:r>
              <a:rPr lang="en-AU" sz="4900" dirty="0"/>
              <a:t>the same substance.</a:t>
            </a:r>
            <a:r>
              <a:rPr lang="en-AU" sz="3600" dirty="0"/>
              <a:t/>
            </a:r>
            <a:br>
              <a:rPr lang="en-AU" sz="3600" dirty="0"/>
            </a:br>
            <a:r>
              <a:rPr lang="en-AU" sz="3600" dirty="0"/>
              <a:t/>
            </a:r>
            <a:br>
              <a:rPr lang="en-AU" sz="3600" dirty="0"/>
            </a:br>
            <a:endParaRPr lang="en-AU" sz="3600" dirty="0"/>
          </a:p>
        </p:txBody>
      </p:sp>
      <p:sp>
        <p:nvSpPr>
          <p:cNvPr id="3" name="Content Placeholder 2"/>
          <p:cNvSpPr>
            <a:spLocks noGrp="1"/>
          </p:cNvSpPr>
          <p:nvPr>
            <p:ph idx="1"/>
          </p:nvPr>
        </p:nvSpPr>
        <p:spPr>
          <a:xfrm>
            <a:off x="676656" y="2024743"/>
            <a:ext cx="10753725" cy="3753122"/>
          </a:xfrm>
        </p:spPr>
        <p:txBody>
          <a:bodyPr/>
          <a:lstStyle/>
          <a:p>
            <a:r>
              <a:rPr lang="en-AU" b="1" dirty="0">
                <a:solidFill>
                  <a:schemeClr val="accent1"/>
                </a:solidFill>
              </a:rPr>
              <a:t>a Describe </a:t>
            </a:r>
            <a:r>
              <a:rPr lang="en-AU" dirty="0">
                <a:solidFill>
                  <a:schemeClr val="accent1"/>
                </a:solidFill>
              </a:rPr>
              <a:t>a method you could use at home to </a:t>
            </a:r>
            <a:r>
              <a:rPr lang="en-AU" dirty="0" smtClean="0">
                <a:solidFill>
                  <a:schemeClr val="accent1"/>
                </a:solidFill>
              </a:rPr>
              <a:t>try to </a:t>
            </a:r>
            <a:r>
              <a:rPr lang="en-AU" dirty="0">
                <a:solidFill>
                  <a:schemeClr val="accent1"/>
                </a:solidFill>
              </a:rPr>
              <a:t>find out</a:t>
            </a:r>
            <a:r>
              <a:rPr lang="en-AU" dirty="0" smtClean="0">
                <a:solidFill>
                  <a:schemeClr val="accent1"/>
                </a:solidFill>
              </a:rPr>
              <a:t>.</a:t>
            </a:r>
          </a:p>
          <a:p>
            <a:r>
              <a:rPr lang="en-AU" b="1" dirty="0" smtClean="0">
                <a:solidFill>
                  <a:schemeClr val="accent1"/>
                </a:solidFill>
              </a:rPr>
              <a:t>b </a:t>
            </a:r>
            <a:r>
              <a:rPr lang="en-AU" b="1" dirty="0">
                <a:solidFill>
                  <a:schemeClr val="accent1"/>
                </a:solidFill>
              </a:rPr>
              <a:t>Explain </a:t>
            </a:r>
            <a:r>
              <a:rPr lang="en-AU" dirty="0" smtClean="0">
                <a:solidFill>
                  <a:schemeClr val="accent1"/>
                </a:solidFill>
              </a:rPr>
              <a:t>how </a:t>
            </a:r>
            <a:r>
              <a:rPr lang="en-AU" dirty="0">
                <a:solidFill>
                  <a:schemeClr val="accent1"/>
                </a:solidFill>
              </a:rPr>
              <a:t>you would decide if the two </a:t>
            </a:r>
            <a:r>
              <a:rPr lang="en-AU" dirty="0" smtClean="0">
                <a:solidFill>
                  <a:schemeClr val="accent1"/>
                </a:solidFill>
              </a:rPr>
              <a:t>liquids are </a:t>
            </a:r>
            <a:r>
              <a:rPr lang="en-AU" dirty="0">
                <a:solidFill>
                  <a:schemeClr val="accent1"/>
                </a:solidFill>
              </a:rPr>
              <a:t>different</a:t>
            </a:r>
            <a:r>
              <a:rPr lang="en-AU" dirty="0" smtClean="0">
                <a:solidFill>
                  <a:schemeClr val="accent1"/>
                </a:solidFill>
              </a:rPr>
              <a:t>.</a:t>
            </a:r>
          </a:p>
          <a:p>
            <a:endParaRPr lang="en-AU" dirty="0"/>
          </a:p>
          <a:p>
            <a:r>
              <a:rPr lang="en-AU" dirty="0"/>
              <a:t>Use paper chromatography. Take two newspaper strips and near the bottom of each strip put a line of one of the substances. Place each strip in a glass in a solvent such as water. If the coloured bands that form on the paper strip are in different places or contain different colours, then the two liquids are different. </a:t>
            </a:r>
            <a:endParaRPr lang="en-AU" dirty="0"/>
          </a:p>
        </p:txBody>
      </p:sp>
    </p:spTree>
    <p:extLst>
      <p:ext uri="{BB962C8B-B14F-4D97-AF65-F5344CB8AC3E}">
        <p14:creationId xmlns:p14="http://schemas.microsoft.com/office/powerpoint/2010/main" val="29132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 </a:t>
            </a:r>
            <a:r>
              <a:rPr lang="en-AU" b="1" dirty="0"/>
              <a:t>Compare </a:t>
            </a:r>
            <a:r>
              <a:rPr lang="en-AU" dirty="0"/>
              <a:t>solutions, suspensions and colloids</a:t>
            </a:r>
          </a:p>
        </p:txBody>
      </p:sp>
      <p:sp>
        <p:nvSpPr>
          <p:cNvPr id="3" name="Content Placeholder 2"/>
          <p:cNvSpPr>
            <a:spLocks noGrp="1"/>
          </p:cNvSpPr>
          <p:nvPr>
            <p:ph idx="1"/>
          </p:nvPr>
        </p:nvSpPr>
        <p:spPr>
          <a:xfrm>
            <a:off x="676656" y="2157731"/>
            <a:ext cx="10753725" cy="3620134"/>
          </a:xfrm>
        </p:spPr>
        <p:txBody>
          <a:bodyPr>
            <a:noAutofit/>
          </a:bodyPr>
          <a:lstStyle/>
          <a:p>
            <a:r>
              <a:rPr lang="en-AU" sz="2800" dirty="0"/>
              <a:t>In a solution, one substance dissolves in another, forming a clear mixture. There is no solid or liquid suspended in the medium. </a:t>
            </a:r>
            <a:endParaRPr lang="en-AU" sz="2800" dirty="0" smtClean="0"/>
          </a:p>
          <a:p>
            <a:endParaRPr lang="en-AU" sz="2800" dirty="0"/>
          </a:p>
          <a:p>
            <a:r>
              <a:rPr lang="en-AU" sz="2800" dirty="0" smtClean="0"/>
              <a:t>In </a:t>
            </a:r>
            <a:r>
              <a:rPr lang="en-AU" sz="2800" dirty="0"/>
              <a:t>a suspension, one substance will not dissolve in another and quickly separates out if left to stand. </a:t>
            </a:r>
            <a:endParaRPr lang="en-AU" sz="2800" dirty="0" smtClean="0"/>
          </a:p>
          <a:p>
            <a:endParaRPr lang="en-AU" sz="2800" dirty="0"/>
          </a:p>
          <a:p>
            <a:r>
              <a:rPr lang="en-AU" sz="2800" dirty="0" smtClean="0"/>
              <a:t>In </a:t>
            </a:r>
            <a:r>
              <a:rPr lang="en-AU" sz="2800" dirty="0"/>
              <a:t>a colloid, small particles are dispersed in a liquid or gas. These particles are smaller than those of a suspension.</a:t>
            </a:r>
          </a:p>
        </p:txBody>
      </p:sp>
    </p:spTree>
    <p:extLst>
      <p:ext uri="{BB962C8B-B14F-4D97-AF65-F5344CB8AC3E}">
        <p14:creationId xmlns:p14="http://schemas.microsoft.com/office/powerpoint/2010/main" val="39554624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10 </a:t>
            </a:r>
            <a:r>
              <a:rPr lang="en-AU" dirty="0"/>
              <a:t>The physical properties of a mixture influence </a:t>
            </a:r>
            <a:r>
              <a:rPr lang="en-AU" dirty="0" smtClean="0"/>
              <a:t>the type </a:t>
            </a:r>
            <a:r>
              <a:rPr lang="en-AU" dirty="0"/>
              <a:t>of separation method used. Using </a:t>
            </a:r>
            <a:r>
              <a:rPr lang="en-AU" dirty="0" smtClean="0"/>
              <a:t>examples, </a:t>
            </a:r>
            <a:r>
              <a:rPr lang="en-AU" b="1" dirty="0" smtClean="0"/>
              <a:t>justify </a:t>
            </a:r>
            <a:r>
              <a:rPr lang="en-AU" dirty="0"/>
              <a:t>this statement.</a:t>
            </a:r>
          </a:p>
        </p:txBody>
      </p:sp>
      <p:sp>
        <p:nvSpPr>
          <p:cNvPr id="3" name="Content Placeholder 2"/>
          <p:cNvSpPr>
            <a:spLocks noGrp="1"/>
          </p:cNvSpPr>
          <p:nvPr>
            <p:ph idx="1"/>
          </p:nvPr>
        </p:nvSpPr>
        <p:spPr>
          <a:xfrm>
            <a:off x="676656" y="2602523"/>
            <a:ext cx="10753725" cy="3175342"/>
          </a:xfrm>
        </p:spPr>
        <p:txBody>
          <a:bodyPr/>
          <a:lstStyle/>
          <a:p>
            <a:r>
              <a:rPr lang="en-AU" dirty="0"/>
              <a:t>The solubility of one substance in another affects how they can be separated. Filtration can only remove an insoluble substance. For example, sand will not dissolve in water. Because it is insoluble, the sand can be separated from the water by filtration. However, sugar will dissolve in water. Therefore the sugar cannot be removed by filtration. For soluble substances, a method that can remove the solvent is needed. Evaporation of water from a sugar solution will separate the sugar.</a:t>
            </a:r>
          </a:p>
        </p:txBody>
      </p:sp>
    </p:spTree>
    <p:extLst>
      <p:ext uri="{BB962C8B-B14F-4D97-AF65-F5344CB8AC3E}">
        <p14:creationId xmlns:p14="http://schemas.microsoft.com/office/powerpoint/2010/main" val="22595287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Thinking Scientifically</a:t>
            </a:r>
            <a:endParaRPr lang="en-AU" dirty="0"/>
          </a:p>
        </p:txBody>
      </p:sp>
    </p:spTree>
    <p:extLst>
      <p:ext uri="{BB962C8B-B14F-4D97-AF65-F5344CB8AC3E}">
        <p14:creationId xmlns:p14="http://schemas.microsoft.com/office/powerpoint/2010/main" val="276130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9226" y="178661"/>
            <a:ext cx="6113825" cy="6604020"/>
          </a:xfrm>
          <a:prstGeom prst="rect">
            <a:avLst/>
          </a:prstGeom>
        </p:spPr>
      </p:pic>
      <p:pic>
        <p:nvPicPr>
          <p:cNvPr id="5" name="Picture 4"/>
          <p:cNvPicPr>
            <a:picLocks noChangeAspect="1"/>
          </p:cNvPicPr>
          <p:nvPr/>
        </p:nvPicPr>
        <p:blipFill>
          <a:blip r:embed="rId3"/>
          <a:stretch>
            <a:fillRect/>
          </a:stretch>
        </p:blipFill>
        <p:spPr>
          <a:xfrm>
            <a:off x="6898142" y="387667"/>
            <a:ext cx="4818704" cy="2002836"/>
          </a:xfrm>
          <a:prstGeom prst="rect">
            <a:avLst/>
          </a:prstGeom>
        </p:spPr>
      </p:pic>
      <p:sp>
        <p:nvSpPr>
          <p:cNvPr id="6" name="Rectangle 5"/>
          <p:cNvSpPr/>
          <p:nvPr/>
        </p:nvSpPr>
        <p:spPr>
          <a:xfrm>
            <a:off x="6898142" y="3480671"/>
            <a:ext cx="5029200" cy="2677656"/>
          </a:xfrm>
          <a:prstGeom prst="rect">
            <a:avLst/>
          </a:prstGeom>
        </p:spPr>
        <p:txBody>
          <a:bodyPr wrap="square">
            <a:spAutoFit/>
          </a:bodyPr>
          <a:lstStyle/>
          <a:p>
            <a:r>
              <a:rPr lang="en-AU" sz="2400" b="1" dirty="0">
                <a:solidFill>
                  <a:srgbClr val="000000"/>
                </a:solidFill>
              </a:rPr>
              <a:t>D. </a:t>
            </a:r>
            <a:r>
              <a:rPr lang="en-AU" sz="2400" dirty="0">
                <a:solidFill>
                  <a:srgbClr val="000000"/>
                </a:solidFill>
              </a:rPr>
              <a:t>Step Z removes the iron filings; </a:t>
            </a:r>
            <a:endParaRPr lang="en-AU" sz="2400" dirty="0" smtClean="0">
              <a:solidFill>
                <a:srgbClr val="000000"/>
              </a:solidFill>
            </a:endParaRPr>
          </a:p>
          <a:p>
            <a:r>
              <a:rPr lang="en-AU" sz="2400" dirty="0" smtClean="0">
                <a:solidFill>
                  <a:srgbClr val="000000"/>
                </a:solidFill>
              </a:rPr>
              <a:t>Step </a:t>
            </a:r>
            <a:r>
              <a:rPr lang="en-AU" sz="2400" dirty="0">
                <a:solidFill>
                  <a:srgbClr val="000000"/>
                </a:solidFill>
              </a:rPr>
              <a:t>W then dissolves the salt but not the sand in the water; </a:t>
            </a:r>
            <a:endParaRPr lang="en-AU" sz="2400" dirty="0" smtClean="0">
              <a:solidFill>
                <a:srgbClr val="000000"/>
              </a:solidFill>
            </a:endParaRPr>
          </a:p>
          <a:p>
            <a:r>
              <a:rPr lang="en-AU" sz="2400" dirty="0" smtClean="0">
                <a:solidFill>
                  <a:srgbClr val="000000"/>
                </a:solidFill>
              </a:rPr>
              <a:t>Step </a:t>
            </a:r>
            <a:r>
              <a:rPr lang="en-AU" sz="2400" dirty="0">
                <a:solidFill>
                  <a:srgbClr val="000000"/>
                </a:solidFill>
              </a:rPr>
              <a:t>X, filtering, separates the sand from the solution and finally </a:t>
            </a:r>
            <a:endParaRPr lang="en-AU" sz="2400" dirty="0" smtClean="0">
              <a:solidFill>
                <a:srgbClr val="000000"/>
              </a:solidFill>
            </a:endParaRPr>
          </a:p>
          <a:p>
            <a:r>
              <a:rPr lang="en-AU" sz="2400" dirty="0" smtClean="0">
                <a:solidFill>
                  <a:srgbClr val="000000"/>
                </a:solidFill>
              </a:rPr>
              <a:t>Step </a:t>
            </a:r>
            <a:r>
              <a:rPr lang="en-AU" sz="2400" dirty="0">
                <a:solidFill>
                  <a:srgbClr val="000000"/>
                </a:solidFill>
              </a:rPr>
              <a:t>Y evaporates the water leaving the salt. </a:t>
            </a:r>
            <a:endParaRPr lang="en-AU" sz="2400" dirty="0"/>
          </a:p>
        </p:txBody>
      </p:sp>
    </p:spTree>
    <p:extLst>
      <p:ext uri="{BB962C8B-B14F-4D97-AF65-F5344CB8AC3E}">
        <p14:creationId xmlns:p14="http://schemas.microsoft.com/office/powerpoint/2010/main" val="395615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3. </a:t>
            </a:r>
            <a:r>
              <a:rPr lang="en-AU" dirty="0"/>
              <a:t>List</a:t>
            </a:r>
            <a:r>
              <a:rPr lang="en-AU" b="1" dirty="0"/>
              <a:t> </a:t>
            </a:r>
            <a:r>
              <a:rPr lang="en-AU" dirty="0"/>
              <a:t>three types of suspension and give an </a:t>
            </a:r>
            <a:r>
              <a:rPr lang="en-AU" dirty="0" smtClean="0"/>
              <a:t>example of </a:t>
            </a:r>
            <a:r>
              <a:rPr lang="en-AU" dirty="0"/>
              <a:t>each.</a:t>
            </a:r>
          </a:p>
        </p:txBody>
      </p:sp>
      <p:pic>
        <p:nvPicPr>
          <p:cNvPr id="4" name="Picture 3"/>
          <p:cNvPicPr>
            <a:picLocks noChangeAspect="1"/>
          </p:cNvPicPr>
          <p:nvPr/>
        </p:nvPicPr>
        <p:blipFill>
          <a:blip r:embed="rId2"/>
          <a:stretch>
            <a:fillRect/>
          </a:stretch>
        </p:blipFill>
        <p:spPr>
          <a:xfrm>
            <a:off x="2181965" y="2578919"/>
            <a:ext cx="7723292" cy="2781985"/>
          </a:xfrm>
          <a:prstGeom prst="rect">
            <a:avLst/>
          </a:prstGeom>
        </p:spPr>
      </p:pic>
    </p:spTree>
    <p:extLst>
      <p:ext uri="{BB962C8B-B14F-4D97-AF65-F5344CB8AC3E}">
        <p14:creationId xmlns:p14="http://schemas.microsoft.com/office/powerpoint/2010/main" val="335963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1185" y="280442"/>
            <a:ext cx="6742706" cy="6290175"/>
          </a:xfrm>
          <a:prstGeom prst="rect">
            <a:avLst/>
          </a:prstGeom>
        </p:spPr>
      </p:pic>
      <p:pic>
        <p:nvPicPr>
          <p:cNvPr id="3" name="Picture 2"/>
          <p:cNvPicPr>
            <a:picLocks noChangeAspect="1"/>
          </p:cNvPicPr>
          <p:nvPr/>
        </p:nvPicPr>
        <p:blipFill>
          <a:blip r:embed="rId3"/>
          <a:stretch>
            <a:fillRect/>
          </a:stretch>
        </p:blipFill>
        <p:spPr>
          <a:xfrm>
            <a:off x="8294777" y="280442"/>
            <a:ext cx="2469017" cy="2220339"/>
          </a:xfrm>
          <a:prstGeom prst="rect">
            <a:avLst/>
          </a:prstGeom>
        </p:spPr>
      </p:pic>
      <p:sp>
        <p:nvSpPr>
          <p:cNvPr id="4" name="Rectangle 3"/>
          <p:cNvSpPr/>
          <p:nvPr/>
        </p:nvSpPr>
        <p:spPr>
          <a:xfrm>
            <a:off x="7566339" y="3184212"/>
            <a:ext cx="3925891" cy="1569660"/>
          </a:xfrm>
          <a:prstGeom prst="rect">
            <a:avLst/>
          </a:prstGeom>
        </p:spPr>
        <p:txBody>
          <a:bodyPr wrap="square">
            <a:spAutoFit/>
          </a:bodyPr>
          <a:lstStyle/>
          <a:p>
            <a:r>
              <a:rPr lang="en-AU" sz="2400" b="1" dirty="0">
                <a:solidFill>
                  <a:srgbClr val="000000"/>
                </a:solidFill>
              </a:rPr>
              <a:t>B. </a:t>
            </a:r>
            <a:r>
              <a:rPr lang="en-AU" sz="2400" dirty="0">
                <a:solidFill>
                  <a:srgbClr val="000000"/>
                </a:solidFill>
              </a:rPr>
              <a:t>Substance E is not soluble in hot water; </a:t>
            </a:r>
            <a:endParaRPr lang="en-AU" sz="2400" dirty="0" smtClean="0">
              <a:solidFill>
                <a:srgbClr val="000000"/>
              </a:solidFill>
            </a:endParaRPr>
          </a:p>
          <a:p>
            <a:r>
              <a:rPr lang="en-AU" sz="2400" dirty="0" smtClean="0">
                <a:solidFill>
                  <a:srgbClr val="000000"/>
                </a:solidFill>
              </a:rPr>
              <a:t>substance </a:t>
            </a:r>
            <a:r>
              <a:rPr lang="en-AU" sz="2400" dirty="0">
                <a:solidFill>
                  <a:srgbClr val="000000"/>
                </a:solidFill>
              </a:rPr>
              <a:t>G is soluble in hot water and will dissolve </a:t>
            </a:r>
            <a:endParaRPr lang="en-AU" sz="2400" dirty="0"/>
          </a:p>
        </p:txBody>
      </p:sp>
    </p:spTree>
    <p:extLst>
      <p:ext uri="{BB962C8B-B14F-4D97-AF65-F5344CB8AC3E}">
        <p14:creationId xmlns:p14="http://schemas.microsoft.com/office/powerpoint/2010/main" val="260467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1156" y="231457"/>
            <a:ext cx="6787107" cy="6726099"/>
          </a:xfrm>
          <a:prstGeom prst="rect">
            <a:avLst/>
          </a:prstGeom>
        </p:spPr>
      </p:pic>
      <p:sp>
        <p:nvSpPr>
          <p:cNvPr id="3" name="Rectangle 2"/>
          <p:cNvSpPr/>
          <p:nvPr/>
        </p:nvSpPr>
        <p:spPr>
          <a:xfrm>
            <a:off x="7855132" y="2353381"/>
            <a:ext cx="4032069" cy="3046988"/>
          </a:xfrm>
          <a:prstGeom prst="rect">
            <a:avLst/>
          </a:prstGeom>
        </p:spPr>
        <p:txBody>
          <a:bodyPr wrap="square">
            <a:spAutoFit/>
          </a:bodyPr>
          <a:lstStyle/>
          <a:p>
            <a:r>
              <a:rPr lang="en-AU" sz="2400" b="1" dirty="0">
                <a:solidFill>
                  <a:srgbClr val="000000"/>
                </a:solidFill>
              </a:rPr>
              <a:t>D. </a:t>
            </a:r>
            <a:r>
              <a:rPr lang="en-AU" sz="2400" dirty="0">
                <a:solidFill>
                  <a:srgbClr val="000000"/>
                </a:solidFill>
              </a:rPr>
              <a:t>A is incorrect as oxygen is not a solid; </a:t>
            </a:r>
            <a:endParaRPr lang="en-AU" sz="2400" dirty="0" smtClean="0">
              <a:solidFill>
                <a:srgbClr val="000000"/>
              </a:solidFill>
            </a:endParaRPr>
          </a:p>
          <a:p>
            <a:r>
              <a:rPr lang="en-AU" sz="2400" dirty="0" smtClean="0">
                <a:solidFill>
                  <a:srgbClr val="000000"/>
                </a:solidFill>
              </a:rPr>
              <a:t>B </a:t>
            </a:r>
            <a:r>
              <a:rPr lang="en-AU" sz="2400" dirty="0">
                <a:solidFill>
                  <a:srgbClr val="000000"/>
                </a:solidFill>
              </a:rPr>
              <a:t>is incorrect as sugar is not a liquid; </a:t>
            </a:r>
            <a:endParaRPr lang="en-AU" sz="2400" dirty="0" smtClean="0">
              <a:solidFill>
                <a:srgbClr val="000000"/>
              </a:solidFill>
            </a:endParaRPr>
          </a:p>
          <a:p>
            <a:r>
              <a:rPr lang="en-AU" sz="2400" dirty="0" smtClean="0">
                <a:solidFill>
                  <a:srgbClr val="000000"/>
                </a:solidFill>
              </a:rPr>
              <a:t>C </a:t>
            </a:r>
            <a:r>
              <a:rPr lang="en-AU" sz="2400" dirty="0">
                <a:solidFill>
                  <a:srgbClr val="000000"/>
                </a:solidFill>
              </a:rPr>
              <a:t>is incorrect as detergent is not a gas. </a:t>
            </a:r>
            <a:endParaRPr lang="en-AU" sz="2400" dirty="0" smtClean="0">
              <a:solidFill>
                <a:srgbClr val="000000"/>
              </a:solidFill>
            </a:endParaRPr>
          </a:p>
          <a:p>
            <a:r>
              <a:rPr lang="en-AU" sz="2400" dirty="0" smtClean="0">
                <a:solidFill>
                  <a:srgbClr val="000000"/>
                </a:solidFill>
              </a:rPr>
              <a:t>D </a:t>
            </a:r>
            <a:r>
              <a:rPr lang="en-AU" sz="2400" dirty="0">
                <a:solidFill>
                  <a:srgbClr val="000000"/>
                </a:solidFill>
              </a:rPr>
              <a:t>is correct as all substances listed are gases. </a:t>
            </a:r>
            <a:endParaRPr lang="en-AU" sz="2400" dirty="0"/>
          </a:p>
        </p:txBody>
      </p:sp>
    </p:spTree>
    <p:extLst>
      <p:ext uri="{BB962C8B-B14F-4D97-AF65-F5344CB8AC3E}">
        <p14:creationId xmlns:p14="http://schemas.microsoft.com/office/powerpoint/2010/main" val="25755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77326" y="236354"/>
            <a:ext cx="6559051" cy="6380573"/>
          </a:xfrm>
          <a:prstGeom prst="rect">
            <a:avLst/>
          </a:prstGeom>
        </p:spPr>
      </p:pic>
      <p:pic>
        <p:nvPicPr>
          <p:cNvPr id="4" name="Picture 3"/>
          <p:cNvPicPr>
            <a:picLocks noChangeAspect="1"/>
          </p:cNvPicPr>
          <p:nvPr/>
        </p:nvPicPr>
        <p:blipFill>
          <a:blip r:embed="rId3"/>
          <a:stretch>
            <a:fillRect/>
          </a:stretch>
        </p:blipFill>
        <p:spPr>
          <a:xfrm>
            <a:off x="6766560" y="236354"/>
            <a:ext cx="5246971" cy="1695586"/>
          </a:xfrm>
          <a:prstGeom prst="rect">
            <a:avLst/>
          </a:prstGeom>
        </p:spPr>
      </p:pic>
      <p:sp>
        <p:nvSpPr>
          <p:cNvPr id="5" name="Rectangle 4"/>
          <p:cNvSpPr/>
          <p:nvPr/>
        </p:nvSpPr>
        <p:spPr>
          <a:xfrm>
            <a:off x="6936377" y="2889438"/>
            <a:ext cx="4946469" cy="1569660"/>
          </a:xfrm>
          <a:prstGeom prst="rect">
            <a:avLst/>
          </a:prstGeom>
        </p:spPr>
        <p:txBody>
          <a:bodyPr wrap="square">
            <a:spAutoFit/>
          </a:bodyPr>
          <a:lstStyle/>
          <a:p>
            <a:r>
              <a:rPr lang="en-AU" sz="2400" b="1" dirty="0">
                <a:solidFill>
                  <a:srgbClr val="000000"/>
                </a:solidFill>
              </a:rPr>
              <a:t>B. </a:t>
            </a:r>
            <a:r>
              <a:rPr lang="en-AU" sz="2400" dirty="0">
                <a:solidFill>
                  <a:srgbClr val="000000"/>
                </a:solidFill>
              </a:rPr>
              <a:t>Gravity separation separates magnetite and rutile from the rest, then magnetic separation separates these two. </a:t>
            </a:r>
            <a:endParaRPr lang="en-AU" sz="2400" dirty="0"/>
          </a:p>
        </p:txBody>
      </p:sp>
    </p:spTree>
    <p:extLst>
      <p:ext uri="{BB962C8B-B14F-4D97-AF65-F5344CB8AC3E}">
        <p14:creationId xmlns:p14="http://schemas.microsoft.com/office/powerpoint/2010/main" val="100382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5. Recall</a:t>
            </a:r>
            <a:r>
              <a:rPr lang="en-AU" b="1" dirty="0" smtClean="0"/>
              <a:t> </a:t>
            </a:r>
            <a:r>
              <a:rPr lang="en-AU" dirty="0"/>
              <a:t>the different types of </a:t>
            </a:r>
            <a:r>
              <a:rPr lang="en-AU" dirty="0" smtClean="0"/>
              <a:t>mixtures</a:t>
            </a:r>
            <a:endParaRPr lang="en-AU" dirty="0"/>
          </a:p>
        </p:txBody>
      </p:sp>
      <p:pic>
        <p:nvPicPr>
          <p:cNvPr id="4" name="Picture 3"/>
          <p:cNvPicPr>
            <a:picLocks noChangeAspect="1"/>
          </p:cNvPicPr>
          <p:nvPr/>
        </p:nvPicPr>
        <p:blipFill>
          <a:blip r:embed="rId2"/>
          <a:stretch>
            <a:fillRect/>
          </a:stretch>
        </p:blipFill>
        <p:spPr>
          <a:xfrm>
            <a:off x="823332" y="2250984"/>
            <a:ext cx="10440557" cy="2127831"/>
          </a:xfrm>
          <a:prstGeom prst="rect">
            <a:avLst/>
          </a:prstGeom>
        </p:spPr>
      </p:pic>
    </p:spTree>
    <p:extLst>
      <p:ext uri="{BB962C8B-B14F-4D97-AF65-F5344CB8AC3E}">
        <p14:creationId xmlns:p14="http://schemas.microsoft.com/office/powerpoint/2010/main" val="686063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8. </a:t>
            </a:r>
            <a:r>
              <a:rPr lang="en-AU" b="1" dirty="0"/>
              <a:t>Explain </a:t>
            </a:r>
            <a:r>
              <a:rPr lang="en-AU" dirty="0"/>
              <a:t>the meaning of the term </a:t>
            </a:r>
            <a:r>
              <a:rPr lang="en-AU" i="1" dirty="0" smtClean="0"/>
              <a:t>concentrated solution</a:t>
            </a:r>
            <a:endParaRPr lang="en-AU" dirty="0"/>
          </a:p>
        </p:txBody>
      </p:sp>
      <p:sp>
        <p:nvSpPr>
          <p:cNvPr id="3" name="Content Placeholder 2"/>
          <p:cNvSpPr>
            <a:spLocks noGrp="1"/>
          </p:cNvSpPr>
          <p:nvPr>
            <p:ph idx="1"/>
          </p:nvPr>
        </p:nvSpPr>
        <p:spPr>
          <a:xfrm>
            <a:off x="676656" y="2011681"/>
            <a:ext cx="10753725" cy="1169402"/>
          </a:xfrm>
        </p:spPr>
        <p:txBody>
          <a:bodyPr/>
          <a:lstStyle/>
          <a:p>
            <a:r>
              <a:rPr lang="en-AU" dirty="0"/>
              <a:t>A concentrated salt solution has a large amount of salt in a particular volume of solution, whereas a dilute solution has much less salt dissolved in the same amount of water </a:t>
            </a:r>
          </a:p>
        </p:txBody>
      </p:sp>
      <p:pic>
        <p:nvPicPr>
          <p:cNvPr id="4" name="Picture 3"/>
          <p:cNvPicPr>
            <a:picLocks noChangeAspect="1"/>
          </p:cNvPicPr>
          <p:nvPr/>
        </p:nvPicPr>
        <p:blipFill>
          <a:blip r:embed="rId2"/>
          <a:stretch>
            <a:fillRect/>
          </a:stretch>
        </p:blipFill>
        <p:spPr>
          <a:xfrm>
            <a:off x="2118842" y="2811148"/>
            <a:ext cx="7849785" cy="4046852"/>
          </a:xfrm>
          <a:prstGeom prst="rect">
            <a:avLst/>
          </a:prstGeom>
        </p:spPr>
      </p:pic>
    </p:spTree>
    <p:extLst>
      <p:ext uri="{BB962C8B-B14F-4D97-AF65-F5344CB8AC3E}">
        <p14:creationId xmlns:p14="http://schemas.microsoft.com/office/powerpoint/2010/main" val="2377775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9. </a:t>
            </a:r>
            <a:r>
              <a:rPr lang="en-AU" dirty="0"/>
              <a:t>Identify</a:t>
            </a:r>
            <a:r>
              <a:rPr lang="en-AU" b="1" dirty="0"/>
              <a:t> </a:t>
            </a:r>
            <a:r>
              <a:rPr lang="en-AU" dirty="0"/>
              <a:t>what is wrong in the following </a:t>
            </a:r>
            <a:r>
              <a:rPr lang="en-AU" dirty="0" smtClean="0"/>
              <a:t>statements and </a:t>
            </a:r>
            <a:r>
              <a:rPr lang="en-AU" dirty="0"/>
              <a:t>re-write them accurately.</a:t>
            </a:r>
          </a:p>
        </p:txBody>
      </p:sp>
      <p:sp>
        <p:nvSpPr>
          <p:cNvPr id="3" name="Content Placeholder 2"/>
          <p:cNvSpPr>
            <a:spLocks noGrp="1"/>
          </p:cNvSpPr>
          <p:nvPr>
            <p:ph idx="1"/>
          </p:nvPr>
        </p:nvSpPr>
        <p:spPr>
          <a:xfrm>
            <a:off x="676274" y="2256378"/>
            <a:ext cx="10753725" cy="4492151"/>
          </a:xfrm>
        </p:spPr>
        <p:txBody>
          <a:bodyPr>
            <a:normAutofit lnSpcReduction="10000"/>
          </a:bodyPr>
          <a:lstStyle/>
          <a:p>
            <a:r>
              <a:rPr lang="en-AU" b="1" dirty="0" smtClean="0"/>
              <a:t>(a) </a:t>
            </a:r>
            <a:r>
              <a:rPr lang="en-AU" dirty="0"/>
              <a:t>A solvent is defined as a substance that </a:t>
            </a:r>
            <a:r>
              <a:rPr lang="en-AU" dirty="0" smtClean="0"/>
              <a:t>dissolves a </a:t>
            </a:r>
            <a:r>
              <a:rPr lang="en-AU" dirty="0"/>
              <a:t>solid to form a solution.</a:t>
            </a:r>
            <a:endParaRPr lang="en-AU" b="1" dirty="0" smtClean="0"/>
          </a:p>
          <a:p>
            <a:r>
              <a:rPr lang="en-AU" dirty="0" smtClean="0"/>
              <a:t>A </a:t>
            </a:r>
            <a:r>
              <a:rPr lang="en-AU" dirty="0"/>
              <a:t>solvents can dissolve a liquid or a gas as well as a solid. </a:t>
            </a:r>
            <a:r>
              <a:rPr lang="en-AU" dirty="0" smtClean="0"/>
              <a:t>A </a:t>
            </a:r>
            <a:r>
              <a:rPr lang="en-AU" dirty="0"/>
              <a:t>solvent is defined as a substance that dissolves a solid, </a:t>
            </a:r>
            <a:r>
              <a:rPr lang="en-AU" b="1" u="sng" dirty="0"/>
              <a:t>liquid or gas </a:t>
            </a:r>
            <a:r>
              <a:rPr lang="en-AU" dirty="0"/>
              <a:t>to form a solution. </a:t>
            </a:r>
            <a:endParaRPr lang="en-AU" dirty="0" smtClean="0"/>
          </a:p>
          <a:p>
            <a:endParaRPr lang="en-AU" dirty="0"/>
          </a:p>
          <a:p>
            <a:r>
              <a:rPr lang="en-AU" b="1" dirty="0" smtClean="0"/>
              <a:t>(b) </a:t>
            </a:r>
            <a:r>
              <a:rPr lang="en-AU" dirty="0"/>
              <a:t>An emulsion can be the solution formed </a:t>
            </a:r>
            <a:r>
              <a:rPr lang="en-AU" dirty="0" smtClean="0"/>
              <a:t>when liquids </a:t>
            </a:r>
            <a:r>
              <a:rPr lang="en-AU" dirty="0"/>
              <a:t>disperse through water.</a:t>
            </a:r>
            <a:endParaRPr lang="en-AU" b="1" dirty="0" smtClean="0"/>
          </a:p>
          <a:p>
            <a:r>
              <a:rPr lang="en-AU" dirty="0" smtClean="0"/>
              <a:t>An </a:t>
            </a:r>
            <a:r>
              <a:rPr lang="en-AU" dirty="0"/>
              <a:t>emulsion is not a </a:t>
            </a:r>
            <a:r>
              <a:rPr lang="en-AU" dirty="0" smtClean="0"/>
              <a:t>solution. A </a:t>
            </a:r>
            <a:r>
              <a:rPr lang="en-AU" dirty="0"/>
              <a:t>solution is when a solute dissolves in the medium (solvent). </a:t>
            </a:r>
            <a:endParaRPr lang="en-AU" dirty="0" smtClean="0"/>
          </a:p>
          <a:p>
            <a:endParaRPr lang="en-AU" dirty="0"/>
          </a:p>
          <a:p>
            <a:r>
              <a:rPr lang="en-AU" b="1" dirty="0" smtClean="0"/>
              <a:t>(c) </a:t>
            </a:r>
            <a:r>
              <a:rPr lang="en-AU" dirty="0"/>
              <a:t>To form a suspension, a solid has to be </a:t>
            </a:r>
            <a:r>
              <a:rPr lang="en-AU" dirty="0" smtClean="0"/>
              <a:t>fine enough </a:t>
            </a:r>
            <a:r>
              <a:rPr lang="en-AU" dirty="0"/>
              <a:t>to stay dispersed in a medium.</a:t>
            </a:r>
            <a:endParaRPr lang="en-AU" b="1" dirty="0" smtClean="0"/>
          </a:p>
          <a:p>
            <a:r>
              <a:rPr lang="en-AU" dirty="0" smtClean="0"/>
              <a:t>A </a:t>
            </a:r>
            <a:r>
              <a:rPr lang="en-AU" dirty="0"/>
              <a:t>suspension does not stay dispersed for long. It usually separates out quite quickly from the medium. </a:t>
            </a:r>
          </a:p>
        </p:txBody>
      </p:sp>
    </p:spTree>
    <p:extLst>
      <p:ext uri="{BB962C8B-B14F-4D97-AF65-F5344CB8AC3E}">
        <p14:creationId xmlns:p14="http://schemas.microsoft.com/office/powerpoint/2010/main" val="186052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9. Identify</a:t>
            </a:r>
            <a:r>
              <a:rPr lang="en-AU" b="1" dirty="0"/>
              <a:t> </a:t>
            </a:r>
            <a:r>
              <a:rPr lang="en-AU" dirty="0"/>
              <a:t>what is wrong in the following statements and re-write them accurately.</a:t>
            </a:r>
          </a:p>
        </p:txBody>
      </p:sp>
      <p:sp>
        <p:nvSpPr>
          <p:cNvPr id="3" name="Content Placeholder 2"/>
          <p:cNvSpPr>
            <a:spLocks noGrp="1"/>
          </p:cNvSpPr>
          <p:nvPr>
            <p:ph idx="1"/>
          </p:nvPr>
        </p:nvSpPr>
        <p:spPr>
          <a:xfrm>
            <a:off x="676656" y="2011680"/>
            <a:ext cx="10753725" cy="4311847"/>
          </a:xfrm>
        </p:spPr>
        <p:txBody>
          <a:bodyPr>
            <a:normAutofit/>
          </a:bodyPr>
          <a:lstStyle/>
          <a:p>
            <a:r>
              <a:rPr lang="en-AU" b="1" dirty="0"/>
              <a:t>(d) </a:t>
            </a:r>
            <a:r>
              <a:rPr lang="en-AU" dirty="0"/>
              <a:t>Colloids are composed of particles larger </a:t>
            </a:r>
            <a:r>
              <a:rPr lang="en-AU" dirty="0" smtClean="0"/>
              <a:t>than those </a:t>
            </a:r>
            <a:r>
              <a:rPr lang="en-AU" dirty="0"/>
              <a:t>in a solution or a suspension</a:t>
            </a:r>
            <a:endParaRPr lang="en-AU" b="1" dirty="0"/>
          </a:p>
          <a:p>
            <a:pPr marL="0" indent="0">
              <a:buNone/>
            </a:pPr>
            <a:r>
              <a:rPr lang="en-AU" dirty="0" smtClean="0"/>
              <a:t>Colloid </a:t>
            </a:r>
            <a:r>
              <a:rPr lang="en-AU" dirty="0"/>
              <a:t>particles are </a:t>
            </a:r>
            <a:r>
              <a:rPr lang="en-AU" b="1" u="sng" dirty="0"/>
              <a:t>smaller</a:t>
            </a:r>
            <a:r>
              <a:rPr lang="en-AU" dirty="0"/>
              <a:t> than those in a suspension. </a:t>
            </a:r>
            <a:endParaRPr lang="en-AU" dirty="0" smtClean="0"/>
          </a:p>
          <a:p>
            <a:pPr marL="0" indent="0">
              <a:buNone/>
            </a:pPr>
            <a:endParaRPr lang="en-AU" dirty="0"/>
          </a:p>
          <a:p>
            <a:r>
              <a:rPr lang="en-AU" b="1" dirty="0"/>
              <a:t>(e) </a:t>
            </a:r>
            <a:r>
              <a:rPr lang="en-AU" dirty="0"/>
              <a:t>An emulsifier can be used to make a solution.</a:t>
            </a:r>
            <a:endParaRPr lang="en-AU" b="1" dirty="0" smtClean="0"/>
          </a:p>
          <a:p>
            <a:r>
              <a:rPr lang="en-AU" dirty="0" smtClean="0"/>
              <a:t>Emulsifiers </a:t>
            </a:r>
            <a:r>
              <a:rPr lang="en-AU" dirty="0"/>
              <a:t>produce </a:t>
            </a:r>
            <a:r>
              <a:rPr lang="en-AU" b="1" u="sng" dirty="0"/>
              <a:t>emulsions</a:t>
            </a:r>
            <a:r>
              <a:rPr lang="en-AU" dirty="0"/>
              <a:t>, not solutions: the substance does not dissolve in the medium. </a:t>
            </a:r>
            <a:endParaRPr lang="en-AU" dirty="0" smtClean="0"/>
          </a:p>
          <a:p>
            <a:endParaRPr lang="en-AU" dirty="0"/>
          </a:p>
          <a:p>
            <a:r>
              <a:rPr lang="en-AU" b="1" dirty="0"/>
              <a:t>(f) </a:t>
            </a:r>
            <a:r>
              <a:rPr lang="en-AU" dirty="0"/>
              <a:t>All solutions are mixtures, but a suspension </a:t>
            </a:r>
            <a:r>
              <a:rPr lang="en-AU" dirty="0" smtClean="0"/>
              <a:t>is not </a:t>
            </a:r>
            <a:r>
              <a:rPr lang="en-AU" dirty="0"/>
              <a:t>a mixture.</a:t>
            </a:r>
            <a:endParaRPr lang="en-AU" b="1" dirty="0" smtClean="0"/>
          </a:p>
          <a:p>
            <a:r>
              <a:rPr lang="en-AU" b="1" u="sng" dirty="0" smtClean="0"/>
              <a:t>A </a:t>
            </a:r>
            <a:r>
              <a:rPr lang="en-AU" b="1" u="sng" dirty="0"/>
              <a:t>suspension is a mixture </a:t>
            </a:r>
            <a:r>
              <a:rPr lang="en-AU" dirty="0"/>
              <a:t>because it consists of particles in a dispersal medium. </a:t>
            </a:r>
          </a:p>
          <a:p>
            <a:endParaRPr lang="en-AU" dirty="0"/>
          </a:p>
        </p:txBody>
      </p:sp>
    </p:spTree>
    <p:extLst>
      <p:ext uri="{BB962C8B-B14F-4D97-AF65-F5344CB8AC3E}">
        <p14:creationId xmlns:p14="http://schemas.microsoft.com/office/powerpoint/2010/main" val="1232927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900" dirty="0" smtClean="0"/>
              <a:t>12. </a:t>
            </a:r>
            <a:r>
              <a:rPr lang="en-AU" sz="4900" dirty="0"/>
              <a:t>How could you demonstrate that a sugar solution </a:t>
            </a:r>
            <a:r>
              <a:rPr lang="en-AU" sz="4900" dirty="0" smtClean="0"/>
              <a:t>is just </a:t>
            </a:r>
            <a:r>
              <a:rPr lang="en-AU" sz="4900" dirty="0"/>
              <a:t>saturated?</a:t>
            </a:r>
            <a:endParaRPr lang="en-AU" sz="4900" dirty="0"/>
          </a:p>
        </p:txBody>
      </p:sp>
      <p:sp>
        <p:nvSpPr>
          <p:cNvPr id="3" name="Content Placeholder 2"/>
          <p:cNvSpPr>
            <a:spLocks noGrp="1"/>
          </p:cNvSpPr>
          <p:nvPr>
            <p:ph idx="1"/>
          </p:nvPr>
        </p:nvSpPr>
        <p:spPr>
          <a:xfrm>
            <a:off x="676656" y="2011680"/>
            <a:ext cx="10753725" cy="4558937"/>
          </a:xfrm>
        </p:spPr>
        <p:txBody>
          <a:bodyPr/>
          <a:lstStyle/>
          <a:p>
            <a:r>
              <a:rPr lang="en-AU" dirty="0"/>
              <a:t>Add some more sugar and watch to see if it collects on the bottom and will not dissolve. If it does settle, the solution is saturated. </a:t>
            </a:r>
            <a:endParaRPr lang="en-AU" dirty="0" smtClean="0"/>
          </a:p>
          <a:p>
            <a:endParaRPr lang="en-AU" dirty="0"/>
          </a:p>
          <a:p>
            <a:endParaRPr lang="en-AU" dirty="0" smtClean="0"/>
          </a:p>
          <a:p>
            <a:endParaRPr lang="en-AU" dirty="0"/>
          </a:p>
          <a:p>
            <a:endParaRPr lang="en-AU" dirty="0" smtClean="0"/>
          </a:p>
          <a:p>
            <a:r>
              <a:rPr lang="en-AU" dirty="0" smtClean="0"/>
              <a:t>Both </a:t>
            </a:r>
            <a:r>
              <a:rPr lang="en-AU" dirty="0"/>
              <a:t>have water as the liquid medium. The sugar particles are too small to see because they are dissolved and remain in between the water particles. The sand particles are large enough to see individually and will settle to the bottom. </a:t>
            </a:r>
            <a:endParaRPr lang="en-AU" dirty="0"/>
          </a:p>
        </p:txBody>
      </p:sp>
      <p:sp>
        <p:nvSpPr>
          <p:cNvPr id="4" name="Title 1"/>
          <p:cNvSpPr txBox="1">
            <a:spLocks/>
          </p:cNvSpPr>
          <p:nvPr/>
        </p:nvSpPr>
        <p:spPr>
          <a:xfrm>
            <a:off x="676656" y="3115099"/>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AU" sz="4900" dirty="0" smtClean="0"/>
              <a:t>14. </a:t>
            </a:r>
            <a:r>
              <a:rPr lang="en-AU" sz="4900" dirty="0"/>
              <a:t>Compare a sugar solution with a suspension of </a:t>
            </a:r>
            <a:r>
              <a:rPr lang="en-AU" sz="4900" dirty="0" smtClean="0"/>
              <a:t>sand in </a:t>
            </a:r>
            <a:r>
              <a:rPr lang="en-AU" sz="4900" dirty="0"/>
              <a:t>water.</a:t>
            </a:r>
            <a:endParaRPr lang="en-AU" sz="4900" dirty="0"/>
          </a:p>
        </p:txBody>
      </p:sp>
    </p:spTree>
    <p:extLst>
      <p:ext uri="{BB962C8B-B14F-4D97-AF65-F5344CB8AC3E}">
        <p14:creationId xmlns:p14="http://schemas.microsoft.com/office/powerpoint/2010/main" val="520926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732</TotalTime>
  <Words>2619</Words>
  <Application>Microsoft Office PowerPoint</Application>
  <PresentationFormat>Widescreen</PresentationFormat>
  <Paragraphs>185</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Adobe Devanagari</vt:lpstr>
      <vt:lpstr>Arial</vt:lpstr>
      <vt:lpstr>Calibri Light</vt:lpstr>
      <vt:lpstr>Metropolitan</vt:lpstr>
      <vt:lpstr>Types of Mixtures</vt:lpstr>
      <vt:lpstr>1. List two examples each of a solute, a solvent and a solution.</vt:lpstr>
      <vt:lpstr>2. List four types of solution and give an example of each.</vt:lpstr>
      <vt:lpstr>3. List three types of suspension and give an example of each.</vt:lpstr>
      <vt:lpstr>5. Recall the different types of mixtures</vt:lpstr>
      <vt:lpstr>8. Explain the meaning of the term concentrated solution</vt:lpstr>
      <vt:lpstr>9. Identify what is wrong in the following statements and re-write them accurately.</vt:lpstr>
      <vt:lpstr>9. Identify what is wrong in the following statements and re-write them accurately.</vt:lpstr>
      <vt:lpstr>12. How could you demonstrate that a sugar solution is just saturated?</vt:lpstr>
      <vt:lpstr>13. Compare a concentrated sugar solution with a dilute sugar solution</vt:lpstr>
      <vt:lpstr>16. Classify each of the following as solution, suspension or colloid.</vt:lpstr>
      <vt:lpstr>17. Compare a solution, a suspension and a colloid</vt:lpstr>
      <vt:lpstr>Separating Insoluble Substances</vt:lpstr>
      <vt:lpstr>1. List examples of sieving and filtering around your home.</vt:lpstr>
      <vt:lpstr>2. </vt:lpstr>
      <vt:lpstr>3. State at least two methods of separation that can be used to separate:</vt:lpstr>
      <vt:lpstr>4a Describe what a paper filter would look like if you could magnify it enough.     b Explain how it works to filter out larger particles</vt:lpstr>
      <vt:lpstr>6 Describe how magnetic separation can be used to separate magnetic and non-magnetic metals from household rubbish.</vt:lpstr>
      <vt:lpstr>7 Identify a method of separation that could be used or the following situations. </vt:lpstr>
      <vt:lpstr>PowerPoint Presentation</vt:lpstr>
      <vt:lpstr>10. Compare filtering and sieving.</vt:lpstr>
      <vt:lpstr>Separating Soluble Substances</vt:lpstr>
      <vt:lpstr>1. Recall methods of separating mixtures by matching each method with its correct description. </vt:lpstr>
      <vt:lpstr>2. From the examples in this unit, name the separation process used to:</vt:lpstr>
      <vt:lpstr>4. Explain the process by which distillation can separate a solute and a solvent and allow you to recover both substances.</vt:lpstr>
      <vt:lpstr>6. Explain how a face mask can protect workers in a mineshaft by removing dangerous gases from the air. </vt:lpstr>
      <vt:lpstr>7. Identify a separation method that could be used for each of the following purposes</vt:lpstr>
      <vt:lpstr>10. A whisky maker wants to reduce the amount of water in a mixture to give a higher concentration of alcohol. Justify the choice of distillation rather than evaporation as a separation method. Note that alcohol boils at 78°C and water boils at 100°C.</vt:lpstr>
      <vt:lpstr>12. When your dry your bathers after swimming in the sea, they are crisp with salt. However, if you rinse them in fresh water first, they dry clean and salt-free. Propose why the two methods of drying produce such different results</vt:lpstr>
      <vt:lpstr>Chapter Review</vt:lpstr>
      <vt:lpstr>1. State an example where each of the following devices may be used.</vt:lpstr>
      <vt:lpstr>4 a Describe the process of decantation.     b State when you would use it.</vt:lpstr>
      <vt:lpstr>5 You are given a mixture of salt and sand. Explain the separation methods you would use to recover both</vt:lpstr>
      <vt:lpstr>6 Imagine you were given a mixture containing salt, sand, iron filings and water. Outline a sequence of separation methods you would use to separate and recover all the substances.</vt:lpstr>
      <vt:lpstr>7. Imagine you need to know if two coloured liquids are the same substance.  </vt:lpstr>
      <vt:lpstr>9 Compare solutions, suspensions and colloids</vt:lpstr>
      <vt:lpstr>10 The physical properties of a mixture influence the type of separation method used. Using examples, justify this statement.</vt:lpstr>
      <vt:lpstr>Thinking Scientifically</vt:lpstr>
      <vt:lpstr>PowerPoint Presentation</vt:lpstr>
      <vt:lpstr>PowerPoint Presentation</vt:lpstr>
      <vt:lpstr>PowerPoint Presentation</vt:lpstr>
      <vt:lpstr>PowerPoint Presentation</vt:lpstr>
    </vt:vector>
  </TitlesOfParts>
  <Company>St Monica's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R.Zammit</dc:creator>
  <cp:lastModifiedBy>R.Zammit</cp:lastModifiedBy>
  <cp:revision>51</cp:revision>
  <dcterms:created xsi:type="dcterms:W3CDTF">2015-05-03T08:47:03Z</dcterms:created>
  <dcterms:modified xsi:type="dcterms:W3CDTF">2016-10-26T22:47:23Z</dcterms:modified>
</cp:coreProperties>
</file>