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9" r:id="rId4"/>
    <p:sldId id="280" r:id="rId5"/>
    <p:sldId id="281" r:id="rId6"/>
    <p:sldId id="259" r:id="rId7"/>
    <p:sldId id="282" r:id="rId8"/>
    <p:sldId id="261" r:id="rId9"/>
    <p:sldId id="262" r:id="rId10"/>
    <p:sldId id="283" r:id="rId11"/>
    <p:sldId id="284" r:id="rId12"/>
    <p:sldId id="264" r:id="rId13"/>
    <p:sldId id="285" r:id="rId14"/>
    <p:sldId id="265" r:id="rId15"/>
    <p:sldId id="286" r:id="rId16"/>
    <p:sldId id="289" r:id="rId17"/>
    <p:sldId id="287" r:id="rId18"/>
    <p:sldId id="266" r:id="rId19"/>
    <p:sldId id="268" r:id="rId20"/>
    <p:sldId id="269" r:id="rId21"/>
    <p:sldId id="270" r:id="rId22"/>
    <p:sldId id="288" r:id="rId23"/>
    <p:sldId id="271" r:id="rId24"/>
    <p:sldId id="272" r:id="rId25"/>
    <p:sldId id="273" r:id="rId26"/>
    <p:sldId id="274" r:id="rId27"/>
    <p:sldId id="275" r:id="rId28"/>
    <p:sldId id="276"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24" autoAdjust="0"/>
    <p:restoredTop sz="94660"/>
  </p:normalViewPr>
  <p:slideViewPr>
    <p:cSldViewPr snapToGrid="0">
      <p:cViewPr>
        <p:scale>
          <a:sx n="70" d="100"/>
          <a:sy n="70" d="100"/>
        </p:scale>
        <p:origin x="1092" y="1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2FC3E24-83AA-445E-B935-26113A644867}" type="datetimeFigureOut">
              <a:rPr lang="en-AU" smtClean="0"/>
              <a:t>4/01/2017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E87EA1-508A-49D7-96FE-D535BD45D7FE}"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58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C3E24-83AA-445E-B935-26113A644867}" type="datetimeFigureOut">
              <a:rPr lang="en-AU" smtClean="0"/>
              <a:t>4/01/2017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E87EA1-508A-49D7-96FE-D535BD45D7FE}" type="slidenum">
              <a:rPr lang="en-AU" smtClean="0"/>
              <a:t>‹#›</a:t>
            </a:fld>
            <a:endParaRPr lang="en-AU"/>
          </a:p>
        </p:txBody>
      </p:sp>
    </p:spTree>
    <p:extLst>
      <p:ext uri="{BB962C8B-B14F-4D97-AF65-F5344CB8AC3E}">
        <p14:creationId xmlns:p14="http://schemas.microsoft.com/office/powerpoint/2010/main" val="167075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C3E24-83AA-445E-B935-26113A644867}" type="datetimeFigureOut">
              <a:rPr lang="en-AU" smtClean="0"/>
              <a:t>4/01/2017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E87EA1-508A-49D7-96FE-D535BD45D7FE}" type="slidenum">
              <a:rPr lang="en-AU" smtClean="0"/>
              <a:t>‹#›</a:t>
            </a:fld>
            <a:endParaRPr lang="en-A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53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C3E24-83AA-445E-B935-26113A644867}" type="datetimeFigureOut">
              <a:rPr lang="en-AU" smtClean="0"/>
              <a:t>4/01/2017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E87EA1-508A-49D7-96FE-D535BD45D7FE}" type="slidenum">
              <a:rPr lang="en-AU" smtClean="0"/>
              <a:t>‹#›</a:t>
            </a:fld>
            <a:endParaRPr lang="en-AU"/>
          </a:p>
        </p:txBody>
      </p:sp>
    </p:spTree>
    <p:extLst>
      <p:ext uri="{BB962C8B-B14F-4D97-AF65-F5344CB8AC3E}">
        <p14:creationId xmlns:p14="http://schemas.microsoft.com/office/powerpoint/2010/main" val="228836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C3E24-83AA-445E-B935-26113A644867}" type="datetimeFigureOut">
              <a:rPr lang="en-AU" smtClean="0"/>
              <a:t>4/01/2017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5E87EA1-508A-49D7-96FE-D535BD45D7FE}"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25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FC3E24-83AA-445E-B935-26113A644867}" type="datetimeFigureOut">
              <a:rPr lang="en-AU" smtClean="0"/>
              <a:t>4/01/2017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E87EA1-508A-49D7-96FE-D535BD45D7FE}" type="slidenum">
              <a:rPr lang="en-AU" smtClean="0"/>
              <a:t>‹#›</a:t>
            </a:fld>
            <a:endParaRPr lang="en-AU"/>
          </a:p>
        </p:txBody>
      </p:sp>
    </p:spTree>
    <p:extLst>
      <p:ext uri="{BB962C8B-B14F-4D97-AF65-F5344CB8AC3E}">
        <p14:creationId xmlns:p14="http://schemas.microsoft.com/office/powerpoint/2010/main" val="206864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FC3E24-83AA-445E-B935-26113A644867}" type="datetimeFigureOut">
              <a:rPr lang="en-AU" smtClean="0"/>
              <a:t>4/01/2017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5E87EA1-508A-49D7-96FE-D535BD45D7FE}" type="slidenum">
              <a:rPr lang="en-AU" smtClean="0"/>
              <a:t>‹#›</a:t>
            </a:fld>
            <a:endParaRPr lang="en-AU"/>
          </a:p>
        </p:txBody>
      </p:sp>
    </p:spTree>
    <p:extLst>
      <p:ext uri="{BB962C8B-B14F-4D97-AF65-F5344CB8AC3E}">
        <p14:creationId xmlns:p14="http://schemas.microsoft.com/office/powerpoint/2010/main" val="205501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FC3E24-83AA-445E-B935-26113A644867}" type="datetimeFigureOut">
              <a:rPr lang="en-AU" smtClean="0"/>
              <a:t>4/01/2017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5E87EA1-508A-49D7-96FE-D535BD45D7FE}" type="slidenum">
              <a:rPr lang="en-AU" smtClean="0"/>
              <a:t>‹#›</a:t>
            </a:fld>
            <a:endParaRPr lang="en-AU"/>
          </a:p>
        </p:txBody>
      </p:sp>
    </p:spTree>
    <p:extLst>
      <p:ext uri="{BB962C8B-B14F-4D97-AF65-F5344CB8AC3E}">
        <p14:creationId xmlns:p14="http://schemas.microsoft.com/office/powerpoint/2010/main" val="298208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C3E24-83AA-445E-B935-26113A644867}" type="datetimeFigureOut">
              <a:rPr lang="en-AU" smtClean="0"/>
              <a:t>4/01/2017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5E87EA1-508A-49D7-96FE-D535BD45D7FE}" type="slidenum">
              <a:rPr lang="en-AU" smtClean="0"/>
              <a:t>‹#›</a:t>
            </a:fld>
            <a:endParaRPr lang="en-AU"/>
          </a:p>
        </p:txBody>
      </p:sp>
    </p:spTree>
    <p:extLst>
      <p:ext uri="{BB962C8B-B14F-4D97-AF65-F5344CB8AC3E}">
        <p14:creationId xmlns:p14="http://schemas.microsoft.com/office/powerpoint/2010/main" val="112417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C3E24-83AA-445E-B935-26113A644867}" type="datetimeFigureOut">
              <a:rPr lang="en-AU" smtClean="0"/>
              <a:t>4/01/2017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E87EA1-508A-49D7-96FE-D535BD45D7FE}" type="slidenum">
              <a:rPr lang="en-AU" smtClean="0"/>
              <a:t>‹#›</a:t>
            </a:fld>
            <a:endParaRPr lang="en-AU"/>
          </a:p>
        </p:txBody>
      </p:sp>
    </p:spTree>
    <p:extLst>
      <p:ext uri="{BB962C8B-B14F-4D97-AF65-F5344CB8AC3E}">
        <p14:creationId xmlns:p14="http://schemas.microsoft.com/office/powerpoint/2010/main" val="1847565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C3E24-83AA-445E-B935-26113A644867}" type="datetimeFigureOut">
              <a:rPr lang="en-AU" smtClean="0"/>
              <a:t>4/01/2017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5E87EA1-508A-49D7-96FE-D535BD45D7FE}"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56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FC3E24-83AA-445E-B935-26113A644867}" type="datetimeFigureOut">
              <a:rPr lang="en-AU" smtClean="0"/>
              <a:t>4/01/2017</a:t>
            </a:fld>
            <a:endParaRPr lang="en-A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A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5E87EA1-508A-49D7-96FE-D535BD45D7FE}" type="slidenum">
              <a:rPr lang="en-AU" smtClean="0"/>
              <a:t>‹#›</a:t>
            </a:fld>
            <a:endParaRPr lang="en-A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593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Investigating Science</a:t>
            </a:r>
            <a:endParaRPr lang="en-AU" dirty="0"/>
          </a:p>
        </p:txBody>
      </p:sp>
      <p:sp>
        <p:nvSpPr>
          <p:cNvPr id="3" name="Subtitle 2"/>
          <p:cNvSpPr>
            <a:spLocks noGrp="1"/>
          </p:cNvSpPr>
          <p:nvPr>
            <p:ph type="subTitle" idx="1"/>
          </p:nvPr>
        </p:nvSpPr>
        <p:spPr/>
        <p:txBody>
          <a:bodyPr>
            <a:normAutofit/>
          </a:bodyPr>
          <a:lstStyle/>
          <a:p>
            <a:pPr algn="ctr"/>
            <a:r>
              <a:rPr lang="en-AU" sz="3200" dirty="0" smtClean="0"/>
              <a:t>Review Questions</a:t>
            </a:r>
          </a:p>
          <a:p>
            <a:pPr algn="ctr"/>
            <a:r>
              <a:rPr lang="en-AU" sz="3200" dirty="0" smtClean="0"/>
              <a:t>Answers</a:t>
            </a:r>
            <a:endParaRPr lang="en-AU" sz="3200" dirty="0"/>
          </a:p>
        </p:txBody>
      </p:sp>
    </p:spTree>
    <p:extLst>
      <p:ext uri="{BB962C8B-B14F-4D97-AF65-F5344CB8AC3E}">
        <p14:creationId xmlns:p14="http://schemas.microsoft.com/office/powerpoint/2010/main" val="667228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14" y="1924050"/>
            <a:ext cx="11053572" cy="4754880"/>
          </a:xfrm>
        </p:spPr>
        <p:txBody>
          <a:bodyPr>
            <a:normAutofit/>
          </a:bodyPr>
          <a:lstStyle/>
          <a:p>
            <a:r>
              <a:rPr lang="fr-FR" b="1" dirty="0" smtClean="0"/>
              <a:t>Q13 </a:t>
            </a:r>
            <a:r>
              <a:rPr lang="en-AU" dirty="0"/>
              <a:t>Identify the best SI unit to measure the:</a:t>
            </a:r>
          </a:p>
          <a:p>
            <a:r>
              <a:rPr lang="en-AU" dirty="0"/>
              <a:t>(a) mass of a mouse – </a:t>
            </a:r>
            <a:r>
              <a:rPr lang="en-AU" dirty="0">
                <a:solidFill>
                  <a:schemeClr val="accent2"/>
                </a:solidFill>
              </a:rPr>
              <a:t>grams (g)</a:t>
            </a:r>
          </a:p>
          <a:p>
            <a:r>
              <a:rPr lang="en-AU" dirty="0"/>
              <a:t>(b) time it takes to sneeze – </a:t>
            </a:r>
            <a:r>
              <a:rPr lang="en-AU" dirty="0">
                <a:solidFill>
                  <a:schemeClr val="accent2"/>
                </a:solidFill>
              </a:rPr>
              <a:t>seconds (s)</a:t>
            </a:r>
          </a:p>
          <a:p>
            <a:r>
              <a:rPr lang="en-AU" dirty="0"/>
              <a:t>(c) mass of a person – </a:t>
            </a:r>
            <a:r>
              <a:rPr lang="en-AU" dirty="0">
                <a:solidFill>
                  <a:schemeClr val="accent2"/>
                </a:solidFill>
              </a:rPr>
              <a:t>kilograms (kg)</a:t>
            </a:r>
            <a:r>
              <a:rPr lang="en-AU" dirty="0"/>
              <a:t> </a:t>
            </a:r>
          </a:p>
          <a:p>
            <a:r>
              <a:rPr lang="en-AU" dirty="0"/>
              <a:t>(d) volume of a swimming pool – </a:t>
            </a:r>
            <a:r>
              <a:rPr lang="en-AU" dirty="0">
                <a:solidFill>
                  <a:schemeClr val="accent2"/>
                </a:solidFill>
              </a:rPr>
              <a:t>Litres (L) </a:t>
            </a:r>
          </a:p>
          <a:p>
            <a:r>
              <a:rPr lang="en-AU" dirty="0"/>
              <a:t>(e) temperature of a sick dog – </a:t>
            </a:r>
            <a:r>
              <a:rPr lang="en-AU" dirty="0">
                <a:solidFill>
                  <a:schemeClr val="accent2"/>
                </a:solidFill>
              </a:rPr>
              <a:t>degrees Celsius (°C)</a:t>
            </a:r>
          </a:p>
          <a:p>
            <a:endParaRPr lang="en-AU" dirty="0" smtClean="0">
              <a:solidFill>
                <a:schemeClr val="accent2"/>
              </a:solidFill>
            </a:endParaRPr>
          </a:p>
          <a:p>
            <a:r>
              <a:rPr lang="en-AU" b="1" dirty="0" smtClean="0"/>
              <a:t>Q15. Classify </a:t>
            </a:r>
            <a:r>
              <a:rPr lang="en-AU" dirty="0"/>
              <a:t>the following observations as qualitative </a:t>
            </a:r>
            <a:r>
              <a:rPr lang="en-AU" dirty="0" smtClean="0"/>
              <a:t>or quantitative</a:t>
            </a:r>
            <a:r>
              <a:rPr lang="en-AU" dirty="0"/>
              <a:t>.</a:t>
            </a:r>
          </a:p>
          <a:p>
            <a:r>
              <a:rPr lang="en-AU" b="1" dirty="0" smtClean="0"/>
              <a:t>(a) </a:t>
            </a:r>
            <a:r>
              <a:rPr lang="en-AU" dirty="0"/>
              <a:t>The night was </a:t>
            </a:r>
            <a:r>
              <a:rPr lang="en-AU" dirty="0" smtClean="0"/>
              <a:t>dark</a:t>
            </a:r>
            <a:r>
              <a:rPr lang="en-AU" dirty="0"/>
              <a:t> </a:t>
            </a:r>
            <a:r>
              <a:rPr lang="en-AU" dirty="0" smtClean="0"/>
              <a:t>- </a:t>
            </a:r>
            <a:r>
              <a:rPr lang="en-AU" dirty="0">
                <a:solidFill>
                  <a:schemeClr val="accent2"/>
                </a:solidFill>
              </a:rPr>
              <a:t>qualitative </a:t>
            </a:r>
          </a:p>
          <a:p>
            <a:r>
              <a:rPr lang="en-AU" b="1" dirty="0" smtClean="0"/>
              <a:t>(b) </a:t>
            </a:r>
            <a:r>
              <a:rPr lang="en-AU" dirty="0"/>
              <a:t>It took 15 minutes to walk to </a:t>
            </a:r>
            <a:r>
              <a:rPr lang="en-AU" dirty="0" smtClean="0"/>
              <a:t>school - </a:t>
            </a:r>
            <a:r>
              <a:rPr lang="en-AU" dirty="0">
                <a:solidFill>
                  <a:schemeClr val="accent2"/>
                </a:solidFill>
              </a:rPr>
              <a:t>quantitative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1012" y="4480560"/>
            <a:ext cx="1978533" cy="2198370"/>
          </a:xfrm>
          <a:prstGeom prst="rect">
            <a:avLst/>
          </a:prstGeom>
        </p:spPr>
      </p:pic>
      <p:sp>
        <p:nvSpPr>
          <p:cNvPr id="5" name="Title 1"/>
          <p:cNvSpPr>
            <a:spLocks noGrp="1"/>
          </p:cNvSpPr>
          <p:nvPr>
            <p:ph type="title"/>
          </p:nvPr>
        </p:nvSpPr>
        <p:spPr>
          <a:xfrm>
            <a:off x="1024128" y="585216"/>
            <a:ext cx="9720072" cy="1380062"/>
          </a:xfrm>
        </p:spPr>
        <p:txBody>
          <a:bodyPr/>
          <a:lstStyle/>
          <a:p>
            <a:r>
              <a:rPr lang="en-AU" dirty="0"/>
              <a:t>Module </a:t>
            </a:r>
            <a:r>
              <a:rPr lang="en-AU" dirty="0" smtClean="0"/>
              <a:t>1.2 </a:t>
            </a:r>
            <a:r>
              <a:rPr lang="en-AU" dirty="0"/>
              <a:t>unit review</a:t>
            </a:r>
          </a:p>
        </p:txBody>
      </p:sp>
      <p:pic>
        <p:nvPicPr>
          <p:cNvPr id="6" name="Picture 5"/>
          <p:cNvPicPr>
            <a:picLocks noChangeAspect="1"/>
          </p:cNvPicPr>
          <p:nvPr/>
        </p:nvPicPr>
        <p:blipFill>
          <a:blip r:embed="rId3"/>
          <a:stretch>
            <a:fillRect/>
          </a:stretch>
        </p:blipFill>
        <p:spPr>
          <a:xfrm>
            <a:off x="6857918" y="140081"/>
            <a:ext cx="3642360" cy="4340479"/>
          </a:xfrm>
          <a:prstGeom prst="rect">
            <a:avLst/>
          </a:prstGeom>
        </p:spPr>
      </p:pic>
    </p:spTree>
    <p:extLst>
      <p:ext uri="{BB962C8B-B14F-4D97-AF65-F5344CB8AC3E}">
        <p14:creationId xmlns:p14="http://schemas.microsoft.com/office/powerpoint/2010/main" val="2847709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a:t>
            </a:r>
            <a:r>
              <a:rPr lang="en-AU" dirty="0" smtClean="0"/>
              <a:t>1.3 </a:t>
            </a:r>
            <a:r>
              <a:rPr lang="en-AU" dirty="0"/>
              <a:t>unit review</a:t>
            </a:r>
          </a:p>
        </p:txBody>
      </p:sp>
      <p:sp>
        <p:nvSpPr>
          <p:cNvPr id="3" name="Content Placeholder 2"/>
          <p:cNvSpPr>
            <a:spLocks noGrp="1"/>
          </p:cNvSpPr>
          <p:nvPr>
            <p:ph idx="1"/>
          </p:nvPr>
        </p:nvSpPr>
        <p:spPr/>
        <p:txBody>
          <a:bodyPr/>
          <a:lstStyle/>
          <a:p>
            <a:r>
              <a:rPr lang="en-AU" dirty="0" smtClean="0"/>
              <a:t>Q1 Define the following terms:</a:t>
            </a:r>
            <a:endParaRPr lang="en-AU" dirty="0" smtClean="0"/>
          </a:p>
          <a:p>
            <a:r>
              <a:rPr lang="en-AU" b="1" dirty="0" smtClean="0"/>
              <a:t>(a)</a:t>
            </a:r>
            <a:r>
              <a:rPr lang="en-AU" dirty="0" smtClean="0"/>
              <a:t> </a:t>
            </a:r>
            <a:r>
              <a:rPr lang="en-AU" dirty="0"/>
              <a:t>continuous: </a:t>
            </a:r>
            <a:r>
              <a:rPr lang="en-AU" dirty="0">
                <a:solidFill>
                  <a:schemeClr val="accent2"/>
                </a:solidFill>
              </a:rPr>
              <a:t>where there is always a number between any two numbers you choose</a:t>
            </a:r>
          </a:p>
          <a:p>
            <a:r>
              <a:rPr lang="en-AU" b="1" dirty="0" smtClean="0"/>
              <a:t>(b)</a:t>
            </a:r>
            <a:r>
              <a:rPr lang="en-AU" dirty="0" smtClean="0"/>
              <a:t> </a:t>
            </a:r>
            <a:r>
              <a:rPr lang="en-AU" dirty="0"/>
              <a:t>discrete: </a:t>
            </a:r>
            <a:r>
              <a:rPr lang="en-AU" dirty="0">
                <a:solidFill>
                  <a:schemeClr val="accent2"/>
                </a:solidFill>
              </a:rPr>
              <a:t>where observations can be grouped into categories such as colour</a:t>
            </a:r>
          </a:p>
          <a:p>
            <a:endParaRPr lang="en-AU" dirty="0"/>
          </a:p>
          <a:p>
            <a:r>
              <a:rPr lang="en-AU" dirty="0" smtClean="0"/>
              <a:t>Q2 What term best describes the following:</a:t>
            </a:r>
            <a:endParaRPr lang="en-AU" dirty="0" smtClean="0"/>
          </a:p>
          <a:p>
            <a:r>
              <a:rPr lang="en-AU" b="1" dirty="0" smtClean="0"/>
              <a:t>(a)</a:t>
            </a:r>
            <a:r>
              <a:rPr lang="en-AU" dirty="0" smtClean="0"/>
              <a:t> what you intend to do -- </a:t>
            </a:r>
            <a:r>
              <a:rPr lang="en-AU" dirty="0" smtClean="0">
                <a:solidFill>
                  <a:schemeClr val="accent2"/>
                </a:solidFill>
              </a:rPr>
              <a:t>aim </a:t>
            </a:r>
            <a:r>
              <a:rPr lang="en-AU" dirty="0">
                <a:solidFill>
                  <a:schemeClr val="accent2"/>
                </a:solidFill>
              </a:rPr>
              <a:t>or purpose</a:t>
            </a:r>
          </a:p>
          <a:p>
            <a:r>
              <a:rPr lang="en-AU" b="1" dirty="0" smtClean="0"/>
              <a:t>(b)</a:t>
            </a:r>
            <a:r>
              <a:rPr lang="en-AU" dirty="0" smtClean="0"/>
              <a:t> educated guess -- </a:t>
            </a:r>
            <a:r>
              <a:rPr lang="en-AU" dirty="0" smtClean="0">
                <a:solidFill>
                  <a:schemeClr val="accent2"/>
                </a:solidFill>
              </a:rPr>
              <a:t>hypothesis</a:t>
            </a:r>
            <a:endParaRPr lang="en-AU" dirty="0">
              <a:solidFill>
                <a:schemeClr val="accent2"/>
              </a:solidFill>
            </a:endParaRPr>
          </a:p>
          <a:p>
            <a:r>
              <a:rPr lang="en-AU" b="1" dirty="0" smtClean="0"/>
              <a:t>(c)</a:t>
            </a:r>
            <a:r>
              <a:rPr lang="en-AU" dirty="0" smtClean="0"/>
              <a:t> the end -- </a:t>
            </a:r>
            <a:r>
              <a:rPr lang="en-AU" dirty="0" smtClean="0">
                <a:solidFill>
                  <a:schemeClr val="accent2"/>
                </a:solidFill>
              </a:rPr>
              <a:t>conclusion</a:t>
            </a:r>
            <a:endParaRPr lang="en-AU" dirty="0">
              <a:solidFill>
                <a:schemeClr val="accent2"/>
              </a:solidFill>
            </a:endParaRPr>
          </a:p>
          <a:p>
            <a:endParaRPr lang="en-AU" dirty="0"/>
          </a:p>
        </p:txBody>
      </p:sp>
    </p:spTree>
    <p:extLst>
      <p:ext uri="{BB962C8B-B14F-4D97-AF65-F5344CB8AC3E}">
        <p14:creationId xmlns:p14="http://schemas.microsoft.com/office/powerpoint/2010/main" val="37260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633" y="1460310"/>
            <a:ext cx="11691257" cy="5397690"/>
          </a:xfrm>
        </p:spPr>
        <p:txBody>
          <a:bodyPr>
            <a:normAutofit fontScale="92500" lnSpcReduction="10000"/>
          </a:bodyPr>
          <a:lstStyle/>
          <a:p>
            <a:r>
              <a:rPr lang="en-AU" b="1" dirty="0" smtClean="0"/>
              <a:t>Q6. </a:t>
            </a:r>
            <a:r>
              <a:rPr lang="en-AU" dirty="0" smtClean="0"/>
              <a:t>Adrian </a:t>
            </a:r>
            <a:r>
              <a:rPr lang="en-AU" dirty="0"/>
              <a:t>ran an experiment in which he tested </a:t>
            </a:r>
            <a:r>
              <a:rPr lang="en-AU" dirty="0" smtClean="0"/>
              <a:t>how much </a:t>
            </a:r>
            <a:r>
              <a:rPr lang="en-AU" dirty="0"/>
              <a:t>sugar would dissolve in a hot cup of </a:t>
            </a:r>
            <a:r>
              <a:rPr lang="en-AU" dirty="0" smtClean="0"/>
              <a:t>tea. </a:t>
            </a:r>
            <a:endParaRPr lang="en-AU" dirty="0" smtClean="0"/>
          </a:p>
          <a:p>
            <a:r>
              <a:rPr lang="en-AU" dirty="0" smtClean="0"/>
              <a:t>Identify</a:t>
            </a:r>
            <a:r>
              <a:rPr lang="en-AU" b="1" dirty="0" smtClean="0"/>
              <a:t> </a:t>
            </a:r>
            <a:r>
              <a:rPr lang="en-AU" dirty="0"/>
              <a:t>the best conclusion for his experiment.</a:t>
            </a:r>
          </a:p>
          <a:p>
            <a:r>
              <a:rPr lang="en-AU" b="1" dirty="0" smtClean="0"/>
              <a:t>A </a:t>
            </a:r>
            <a:r>
              <a:rPr lang="en-AU" dirty="0"/>
              <a:t>The experiment was fun.</a:t>
            </a:r>
          </a:p>
          <a:p>
            <a:r>
              <a:rPr lang="en-AU" b="1" dirty="0"/>
              <a:t>B </a:t>
            </a:r>
            <a:r>
              <a:rPr lang="en-AU" dirty="0"/>
              <a:t>I learnt a lot from the experiment about </a:t>
            </a:r>
            <a:r>
              <a:rPr lang="en-AU" dirty="0" smtClean="0"/>
              <a:t>sugar dissolving </a:t>
            </a:r>
            <a:r>
              <a:rPr lang="en-AU" dirty="0"/>
              <a:t>in hot tea.</a:t>
            </a:r>
          </a:p>
          <a:p>
            <a:r>
              <a:rPr lang="en-AU" b="1" dirty="0">
                <a:solidFill>
                  <a:schemeClr val="accent2"/>
                </a:solidFill>
              </a:rPr>
              <a:t>C </a:t>
            </a:r>
            <a:r>
              <a:rPr lang="en-AU" dirty="0">
                <a:solidFill>
                  <a:schemeClr val="accent2"/>
                </a:solidFill>
              </a:rPr>
              <a:t>3 teaspoons of sugar were able to be </a:t>
            </a:r>
            <a:r>
              <a:rPr lang="en-AU" dirty="0" smtClean="0">
                <a:solidFill>
                  <a:schemeClr val="accent2"/>
                </a:solidFill>
              </a:rPr>
              <a:t>dissolved in </a:t>
            </a:r>
            <a:r>
              <a:rPr lang="en-AU" dirty="0">
                <a:solidFill>
                  <a:schemeClr val="accent2"/>
                </a:solidFill>
              </a:rPr>
              <a:t>a hot cup of tea.</a:t>
            </a:r>
          </a:p>
          <a:p>
            <a:r>
              <a:rPr lang="en-AU" b="1" dirty="0"/>
              <a:t>D </a:t>
            </a:r>
            <a:r>
              <a:rPr lang="en-AU" dirty="0"/>
              <a:t>Tea tastes better </a:t>
            </a:r>
            <a:r>
              <a:rPr lang="en-AU" dirty="0" smtClean="0"/>
              <a:t>when </a:t>
            </a:r>
            <a:r>
              <a:rPr lang="en-AU" dirty="0"/>
              <a:t>there is sugar </a:t>
            </a:r>
            <a:r>
              <a:rPr lang="en-AU" dirty="0" smtClean="0"/>
              <a:t>dissolved in </a:t>
            </a:r>
            <a:r>
              <a:rPr lang="en-AU" dirty="0"/>
              <a:t>it</a:t>
            </a:r>
            <a:r>
              <a:rPr lang="en-AU" dirty="0" smtClean="0"/>
              <a:t>.</a:t>
            </a:r>
          </a:p>
          <a:p>
            <a:endParaRPr lang="en-AU" b="1" dirty="0" smtClean="0"/>
          </a:p>
          <a:p>
            <a:r>
              <a:rPr lang="en-AU" b="1" dirty="0" smtClean="0"/>
              <a:t>Q7. </a:t>
            </a:r>
            <a:r>
              <a:rPr lang="en-AU" dirty="0" smtClean="0"/>
              <a:t>Identify</a:t>
            </a:r>
            <a:r>
              <a:rPr lang="en-AU" b="1" dirty="0" smtClean="0"/>
              <a:t> </a:t>
            </a:r>
            <a:r>
              <a:rPr lang="en-AU" dirty="0"/>
              <a:t>whether a column/bar, pie or line </a:t>
            </a:r>
            <a:r>
              <a:rPr lang="en-AU" dirty="0" smtClean="0"/>
              <a:t>graph would </a:t>
            </a:r>
            <a:r>
              <a:rPr lang="en-AU" dirty="0"/>
              <a:t>best show the following results.</a:t>
            </a:r>
          </a:p>
          <a:p>
            <a:r>
              <a:rPr lang="en-AU" b="1" dirty="0" smtClean="0"/>
              <a:t>(a) </a:t>
            </a:r>
            <a:r>
              <a:rPr lang="en-AU" dirty="0"/>
              <a:t>The top speeds of different makes of </a:t>
            </a:r>
            <a:r>
              <a:rPr lang="en-AU" dirty="0" smtClean="0"/>
              <a:t>cars </a:t>
            </a:r>
            <a:r>
              <a:rPr lang="en-AU" dirty="0" smtClean="0">
                <a:sym typeface="Wingdings" panose="05000000000000000000" pitchFamily="2" charset="2"/>
              </a:rPr>
              <a:t> </a:t>
            </a:r>
            <a:r>
              <a:rPr lang="en-AU" dirty="0">
                <a:solidFill>
                  <a:schemeClr val="accent2"/>
                </a:solidFill>
              </a:rPr>
              <a:t>column/bar graph </a:t>
            </a:r>
          </a:p>
          <a:p>
            <a:r>
              <a:rPr lang="en-AU" b="1" dirty="0" smtClean="0"/>
              <a:t>(b) </a:t>
            </a:r>
            <a:r>
              <a:rPr lang="en-AU" dirty="0"/>
              <a:t>The temperature of a room throughout </a:t>
            </a:r>
            <a:r>
              <a:rPr lang="en-AU" dirty="0" smtClean="0"/>
              <a:t>a winter’s day </a:t>
            </a:r>
            <a:r>
              <a:rPr lang="en-AU" dirty="0" smtClean="0">
                <a:sym typeface="Wingdings" panose="05000000000000000000" pitchFamily="2" charset="2"/>
              </a:rPr>
              <a:t> </a:t>
            </a:r>
            <a:r>
              <a:rPr lang="en-AU" dirty="0">
                <a:solidFill>
                  <a:schemeClr val="accent2"/>
                </a:solidFill>
              </a:rPr>
              <a:t>line graph </a:t>
            </a:r>
          </a:p>
          <a:p>
            <a:r>
              <a:rPr lang="en-AU" b="1" dirty="0" smtClean="0"/>
              <a:t>(c) </a:t>
            </a:r>
            <a:r>
              <a:rPr lang="en-AU" dirty="0"/>
              <a:t>The types of animal with different numbers of </a:t>
            </a:r>
            <a:r>
              <a:rPr lang="en-AU" dirty="0" smtClean="0"/>
              <a:t>legs </a:t>
            </a:r>
            <a:r>
              <a:rPr lang="en-AU" dirty="0" smtClean="0">
                <a:sym typeface="Wingdings" panose="05000000000000000000" pitchFamily="2" charset="2"/>
              </a:rPr>
              <a:t> </a:t>
            </a:r>
            <a:r>
              <a:rPr lang="en-AU" dirty="0">
                <a:solidFill>
                  <a:schemeClr val="accent2"/>
                </a:solidFill>
              </a:rPr>
              <a:t>column/bar graph </a:t>
            </a:r>
          </a:p>
          <a:p>
            <a:r>
              <a:rPr lang="en-AU" b="1" dirty="0" smtClean="0"/>
              <a:t>(d) </a:t>
            </a:r>
            <a:r>
              <a:rPr lang="en-AU" dirty="0"/>
              <a:t>The percentages of your classmates who </a:t>
            </a:r>
            <a:r>
              <a:rPr lang="en-AU" dirty="0" smtClean="0"/>
              <a:t>were born </a:t>
            </a:r>
            <a:r>
              <a:rPr lang="en-AU" dirty="0"/>
              <a:t>in Australia and </a:t>
            </a:r>
            <a:r>
              <a:rPr lang="en-AU" dirty="0" smtClean="0"/>
              <a:t>overseas </a:t>
            </a:r>
            <a:r>
              <a:rPr lang="en-AU" dirty="0" smtClean="0">
                <a:sym typeface="Wingdings" panose="05000000000000000000" pitchFamily="2" charset="2"/>
              </a:rPr>
              <a:t> </a:t>
            </a:r>
            <a:r>
              <a:rPr lang="en-AU" dirty="0">
                <a:solidFill>
                  <a:schemeClr val="accent2"/>
                </a:solidFill>
              </a:rPr>
              <a:t>pie chart </a:t>
            </a:r>
          </a:p>
          <a:p>
            <a:r>
              <a:rPr lang="en-AU" b="1" dirty="0" smtClean="0"/>
              <a:t>(e) </a:t>
            </a:r>
            <a:r>
              <a:rPr lang="en-AU" dirty="0"/>
              <a:t>Your height as you get </a:t>
            </a:r>
            <a:r>
              <a:rPr lang="en-AU" dirty="0" smtClean="0"/>
              <a:t>older </a:t>
            </a:r>
            <a:r>
              <a:rPr lang="en-AU" dirty="0" smtClean="0">
                <a:sym typeface="Wingdings" panose="05000000000000000000" pitchFamily="2" charset="2"/>
              </a:rPr>
              <a:t></a:t>
            </a:r>
            <a:r>
              <a:rPr lang="en-AU" dirty="0" smtClean="0"/>
              <a:t> </a:t>
            </a:r>
            <a:r>
              <a:rPr lang="en-AU" dirty="0">
                <a:solidFill>
                  <a:schemeClr val="accent2"/>
                </a:solidFill>
              </a:rPr>
              <a:t>line graph </a:t>
            </a:r>
          </a:p>
        </p:txBody>
      </p:sp>
      <p:sp>
        <p:nvSpPr>
          <p:cNvPr id="4" name="Title 1"/>
          <p:cNvSpPr>
            <a:spLocks noGrp="1"/>
          </p:cNvSpPr>
          <p:nvPr>
            <p:ph type="title"/>
          </p:nvPr>
        </p:nvSpPr>
        <p:spPr>
          <a:xfrm>
            <a:off x="1010481" y="175783"/>
            <a:ext cx="9720072" cy="1499616"/>
          </a:xfrm>
        </p:spPr>
        <p:txBody>
          <a:bodyPr/>
          <a:lstStyle/>
          <a:p>
            <a:r>
              <a:rPr lang="en-AU" dirty="0"/>
              <a:t>Module 1.3 unit review</a:t>
            </a:r>
          </a:p>
        </p:txBody>
      </p:sp>
    </p:spTree>
    <p:extLst>
      <p:ext uri="{BB962C8B-B14F-4D97-AF65-F5344CB8AC3E}">
        <p14:creationId xmlns:p14="http://schemas.microsoft.com/office/powerpoint/2010/main" val="2890376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1.3 unit review</a:t>
            </a:r>
          </a:p>
        </p:txBody>
      </p:sp>
      <p:sp>
        <p:nvSpPr>
          <p:cNvPr id="3" name="Content Placeholder 2"/>
          <p:cNvSpPr>
            <a:spLocks noGrp="1"/>
          </p:cNvSpPr>
          <p:nvPr>
            <p:ph idx="1"/>
          </p:nvPr>
        </p:nvSpPr>
        <p:spPr>
          <a:xfrm>
            <a:off x="1024128" y="2286000"/>
            <a:ext cx="10590117" cy="1003110"/>
          </a:xfrm>
        </p:spPr>
        <p:txBody>
          <a:bodyPr>
            <a:normAutofit/>
          </a:bodyPr>
          <a:lstStyle/>
          <a:p>
            <a:r>
              <a:rPr lang="en-AU" dirty="0" smtClean="0"/>
              <a:t>Q8 Identify which if the following pie graphs </a:t>
            </a:r>
          </a:p>
          <a:p>
            <a:r>
              <a:rPr lang="en-AU" dirty="0" smtClean="0"/>
              <a:t>best represent the results in the below table</a:t>
            </a:r>
            <a:endParaRPr lang="en-AU" dirty="0" smtClean="0"/>
          </a:p>
          <a:p>
            <a:endParaRPr lang="en-AU" dirty="0"/>
          </a:p>
        </p:txBody>
      </p:sp>
      <p:pic>
        <p:nvPicPr>
          <p:cNvPr id="4" name="Picture 3"/>
          <p:cNvPicPr>
            <a:picLocks noChangeAspect="1"/>
          </p:cNvPicPr>
          <p:nvPr/>
        </p:nvPicPr>
        <p:blipFill>
          <a:blip r:embed="rId2"/>
          <a:stretch>
            <a:fillRect/>
          </a:stretch>
        </p:blipFill>
        <p:spPr>
          <a:xfrm>
            <a:off x="820303" y="3490278"/>
            <a:ext cx="5648737" cy="2678509"/>
          </a:xfrm>
          <a:prstGeom prst="rect">
            <a:avLst/>
          </a:prstGeom>
        </p:spPr>
      </p:pic>
      <p:pic>
        <p:nvPicPr>
          <p:cNvPr id="5" name="Picture 4"/>
          <p:cNvPicPr>
            <a:picLocks noChangeAspect="1"/>
          </p:cNvPicPr>
          <p:nvPr/>
        </p:nvPicPr>
        <p:blipFill>
          <a:blip r:embed="rId3"/>
          <a:stretch>
            <a:fillRect/>
          </a:stretch>
        </p:blipFill>
        <p:spPr>
          <a:xfrm>
            <a:off x="6469040" y="1454548"/>
            <a:ext cx="5486044" cy="4930985"/>
          </a:xfrm>
          <a:prstGeom prst="rect">
            <a:avLst/>
          </a:prstGeom>
        </p:spPr>
      </p:pic>
      <p:sp>
        <p:nvSpPr>
          <p:cNvPr id="6" name="Oval 5"/>
          <p:cNvSpPr/>
          <p:nvPr/>
        </p:nvSpPr>
        <p:spPr>
          <a:xfrm>
            <a:off x="9430603" y="1454548"/>
            <a:ext cx="409433" cy="4561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51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203" y="2196633"/>
            <a:ext cx="10043922" cy="819150"/>
          </a:xfrm>
        </p:spPr>
        <p:txBody>
          <a:bodyPr/>
          <a:lstStyle/>
          <a:p>
            <a:r>
              <a:rPr lang="en-AU" b="1" dirty="0" smtClean="0"/>
              <a:t>Q9</a:t>
            </a:r>
            <a:r>
              <a:rPr lang="en-AU" dirty="0" smtClean="0"/>
              <a:t>. Use </a:t>
            </a:r>
            <a:r>
              <a:rPr lang="en-AU" dirty="0"/>
              <a:t>the key below to identify</a:t>
            </a:r>
            <a:r>
              <a:rPr lang="en-AU" b="1" dirty="0"/>
              <a:t> </a:t>
            </a:r>
            <a:r>
              <a:rPr lang="en-AU" dirty="0"/>
              <a:t>the term that </a:t>
            </a:r>
            <a:r>
              <a:rPr lang="en-AU" dirty="0" smtClean="0"/>
              <a:t>best describes </a:t>
            </a:r>
            <a:r>
              <a:rPr lang="en-AU" dirty="0"/>
              <a:t>the trend shown in each of the line </a:t>
            </a:r>
            <a:r>
              <a:rPr lang="en-AU" dirty="0" smtClean="0"/>
              <a:t>graphs. </a:t>
            </a:r>
            <a:r>
              <a:rPr lang="en-AU" b="1" dirty="0" smtClean="0"/>
              <a:t>A </a:t>
            </a:r>
            <a:r>
              <a:rPr lang="en-AU" dirty="0"/>
              <a:t>constant </a:t>
            </a:r>
            <a:r>
              <a:rPr lang="en-AU" b="1" dirty="0"/>
              <a:t>B </a:t>
            </a:r>
            <a:r>
              <a:rPr lang="en-AU" dirty="0" smtClean="0"/>
              <a:t>increasing </a:t>
            </a:r>
            <a:r>
              <a:rPr lang="en-AU" b="1" dirty="0" smtClean="0"/>
              <a:t>C </a:t>
            </a:r>
            <a:r>
              <a:rPr lang="en-AU" dirty="0"/>
              <a:t>decreasing </a:t>
            </a:r>
            <a:r>
              <a:rPr lang="en-AU" b="1" dirty="0"/>
              <a:t>D </a:t>
            </a:r>
            <a:r>
              <a:rPr lang="en-AU" dirty="0"/>
              <a:t>no trend shown</a:t>
            </a:r>
          </a:p>
        </p:txBody>
      </p:sp>
      <p:pic>
        <p:nvPicPr>
          <p:cNvPr id="4" name="Picture 3"/>
          <p:cNvPicPr>
            <a:picLocks noChangeAspect="1"/>
          </p:cNvPicPr>
          <p:nvPr/>
        </p:nvPicPr>
        <p:blipFill>
          <a:blip r:embed="rId2"/>
          <a:stretch>
            <a:fillRect/>
          </a:stretch>
        </p:blipFill>
        <p:spPr>
          <a:xfrm>
            <a:off x="0" y="3428081"/>
            <a:ext cx="7911884" cy="2400350"/>
          </a:xfrm>
          <a:prstGeom prst="rect">
            <a:avLst/>
          </a:prstGeom>
        </p:spPr>
      </p:pic>
      <p:pic>
        <p:nvPicPr>
          <p:cNvPr id="6" name="Picture 5"/>
          <p:cNvPicPr>
            <a:picLocks noChangeAspect="1"/>
          </p:cNvPicPr>
          <p:nvPr/>
        </p:nvPicPr>
        <p:blipFill>
          <a:blip r:embed="rId3"/>
          <a:stretch>
            <a:fillRect/>
          </a:stretch>
        </p:blipFill>
        <p:spPr>
          <a:xfrm>
            <a:off x="7648575" y="3657549"/>
            <a:ext cx="2343150" cy="2085975"/>
          </a:xfrm>
          <a:prstGeom prst="rect">
            <a:avLst/>
          </a:prstGeom>
        </p:spPr>
      </p:pic>
      <p:pic>
        <p:nvPicPr>
          <p:cNvPr id="7" name="Picture 6"/>
          <p:cNvPicPr>
            <a:picLocks noChangeAspect="1"/>
          </p:cNvPicPr>
          <p:nvPr/>
        </p:nvPicPr>
        <p:blipFill>
          <a:blip r:embed="rId4"/>
          <a:stretch>
            <a:fillRect/>
          </a:stretch>
        </p:blipFill>
        <p:spPr>
          <a:xfrm>
            <a:off x="9967912" y="3728578"/>
            <a:ext cx="2200275" cy="2057400"/>
          </a:xfrm>
          <a:prstGeom prst="rect">
            <a:avLst/>
          </a:prstGeom>
        </p:spPr>
      </p:pic>
      <p:sp>
        <p:nvSpPr>
          <p:cNvPr id="8" name="Rectangle 7"/>
          <p:cNvSpPr/>
          <p:nvPr/>
        </p:nvSpPr>
        <p:spPr>
          <a:xfrm>
            <a:off x="446363" y="5900712"/>
            <a:ext cx="1871025" cy="430887"/>
          </a:xfrm>
          <a:prstGeom prst="rect">
            <a:avLst/>
          </a:prstGeom>
        </p:spPr>
        <p:txBody>
          <a:bodyPr wrap="none">
            <a:spAutoFit/>
          </a:bodyPr>
          <a:lstStyle/>
          <a:p>
            <a:r>
              <a:rPr lang="en-AU" sz="2200" b="0" i="0" u="none" strike="noStrike" baseline="0" dirty="0" smtClean="0">
                <a:solidFill>
                  <a:schemeClr val="accent2"/>
                </a:solidFill>
              </a:rPr>
              <a:t>B = Increasing </a:t>
            </a:r>
            <a:endParaRPr lang="en-AU" sz="2200" dirty="0">
              <a:solidFill>
                <a:schemeClr val="accent2"/>
              </a:solidFill>
            </a:endParaRPr>
          </a:p>
        </p:txBody>
      </p:sp>
      <p:sp>
        <p:nvSpPr>
          <p:cNvPr id="9" name="Rectangle 8"/>
          <p:cNvSpPr/>
          <p:nvPr/>
        </p:nvSpPr>
        <p:spPr>
          <a:xfrm>
            <a:off x="8048282" y="5900711"/>
            <a:ext cx="1871025" cy="430887"/>
          </a:xfrm>
          <a:prstGeom prst="rect">
            <a:avLst/>
          </a:prstGeom>
        </p:spPr>
        <p:txBody>
          <a:bodyPr wrap="none">
            <a:spAutoFit/>
          </a:bodyPr>
          <a:lstStyle/>
          <a:p>
            <a:r>
              <a:rPr lang="en-AU" sz="2200" b="0" i="0" u="none" strike="noStrike" baseline="0" dirty="0" smtClean="0">
                <a:solidFill>
                  <a:schemeClr val="accent2"/>
                </a:solidFill>
              </a:rPr>
              <a:t>B = Increasing </a:t>
            </a:r>
            <a:endParaRPr lang="en-AU" sz="2200" dirty="0">
              <a:solidFill>
                <a:schemeClr val="accent2"/>
              </a:solidFill>
            </a:endParaRPr>
          </a:p>
        </p:txBody>
      </p:sp>
      <p:sp>
        <p:nvSpPr>
          <p:cNvPr id="10" name="Rectangle 9"/>
          <p:cNvSpPr/>
          <p:nvPr/>
        </p:nvSpPr>
        <p:spPr>
          <a:xfrm>
            <a:off x="3058529" y="5900711"/>
            <a:ext cx="1946367" cy="430887"/>
          </a:xfrm>
          <a:prstGeom prst="rect">
            <a:avLst/>
          </a:prstGeom>
        </p:spPr>
        <p:txBody>
          <a:bodyPr wrap="none">
            <a:spAutoFit/>
          </a:bodyPr>
          <a:lstStyle/>
          <a:p>
            <a:r>
              <a:rPr lang="en-AU" sz="2200" b="0" i="0" u="none" strike="noStrike" baseline="0" dirty="0" smtClean="0">
                <a:solidFill>
                  <a:schemeClr val="accent2"/>
                </a:solidFill>
              </a:rPr>
              <a:t>C = Decreasing</a:t>
            </a:r>
            <a:endParaRPr lang="en-AU" sz="2200" dirty="0">
              <a:solidFill>
                <a:schemeClr val="accent2"/>
              </a:solidFill>
            </a:endParaRPr>
          </a:p>
        </p:txBody>
      </p:sp>
      <p:sp>
        <p:nvSpPr>
          <p:cNvPr id="11" name="Rectangle 10"/>
          <p:cNvSpPr/>
          <p:nvPr/>
        </p:nvSpPr>
        <p:spPr>
          <a:xfrm>
            <a:off x="5746037" y="5900710"/>
            <a:ext cx="1661032" cy="430887"/>
          </a:xfrm>
          <a:prstGeom prst="rect">
            <a:avLst/>
          </a:prstGeom>
        </p:spPr>
        <p:txBody>
          <a:bodyPr wrap="none">
            <a:spAutoFit/>
          </a:bodyPr>
          <a:lstStyle/>
          <a:p>
            <a:r>
              <a:rPr lang="en-AU" sz="2200" b="0" i="0" u="none" strike="noStrike" baseline="0" dirty="0" smtClean="0">
                <a:solidFill>
                  <a:schemeClr val="accent2"/>
                </a:solidFill>
              </a:rPr>
              <a:t>A = Constant</a:t>
            </a:r>
            <a:endParaRPr lang="en-AU" sz="2200" dirty="0">
              <a:solidFill>
                <a:schemeClr val="accent2"/>
              </a:solidFill>
            </a:endParaRPr>
          </a:p>
        </p:txBody>
      </p:sp>
      <p:sp>
        <p:nvSpPr>
          <p:cNvPr id="12" name="Rectangle 11"/>
          <p:cNvSpPr/>
          <p:nvPr/>
        </p:nvSpPr>
        <p:spPr>
          <a:xfrm>
            <a:off x="10359075" y="5900710"/>
            <a:ext cx="1633781" cy="430887"/>
          </a:xfrm>
          <a:prstGeom prst="rect">
            <a:avLst/>
          </a:prstGeom>
        </p:spPr>
        <p:txBody>
          <a:bodyPr wrap="none">
            <a:spAutoFit/>
          </a:bodyPr>
          <a:lstStyle/>
          <a:p>
            <a:r>
              <a:rPr lang="en-AU" sz="2200" b="0" i="0" u="none" strike="noStrike" baseline="0" dirty="0" smtClean="0">
                <a:solidFill>
                  <a:schemeClr val="accent2"/>
                </a:solidFill>
              </a:rPr>
              <a:t>D = no trend</a:t>
            </a:r>
            <a:endParaRPr lang="en-AU" sz="2200" dirty="0">
              <a:solidFill>
                <a:schemeClr val="accent2"/>
              </a:solidFill>
            </a:endParaRPr>
          </a:p>
        </p:txBody>
      </p:sp>
      <p:sp>
        <p:nvSpPr>
          <p:cNvPr id="13" name="Title 1"/>
          <p:cNvSpPr>
            <a:spLocks noGrp="1"/>
          </p:cNvSpPr>
          <p:nvPr>
            <p:ph type="title"/>
          </p:nvPr>
        </p:nvSpPr>
        <p:spPr>
          <a:xfrm>
            <a:off x="1024128" y="585216"/>
            <a:ext cx="9720072" cy="1499616"/>
          </a:xfrm>
        </p:spPr>
        <p:txBody>
          <a:bodyPr/>
          <a:lstStyle/>
          <a:p>
            <a:r>
              <a:rPr lang="en-AU" dirty="0"/>
              <a:t>Module 1.3 unit review</a:t>
            </a:r>
          </a:p>
        </p:txBody>
      </p:sp>
    </p:spTree>
    <p:extLst>
      <p:ext uri="{BB962C8B-B14F-4D97-AF65-F5344CB8AC3E}">
        <p14:creationId xmlns:p14="http://schemas.microsoft.com/office/powerpoint/2010/main" val="1980426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1.3 unit review</a:t>
            </a:r>
          </a:p>
        </p:txBody>
      </p:sp>
      <p:sp>
        <p:nvSpPr>
          <p:cNvPr id="3" name="Content Placeholder 2"/>
          <p:cNvSpPr>
            <a:spLocks noGrp="1"/>
          </p:cNvSpPr>
          <p:nvPr>
            <p:ph idx="1"/>
          </p:nvPr>
        </p:nvSpPr>
        <p:spPr>
          <a:xfrm>
            <a:off x="532263" y="1978925"/>
            <a:ext cx="11204812" cy="4694829"/>
          </a:xfrm>
        </p:spPr>
        <p:txBody>
          <a:bodyPr>
            <a:normAutofit/>
          </a:bodyPr>
          <a:lstStyle/>
          <a:p>
            <a:r>
              <a:rPr lang="en-AU" dirty="0" smtClean="0"/>
              <a:t>Q10 Use examples to show the difference between discrete and continuous data</a:t>
            </a:r>
            <a:endParaRPr lang="en-AU" dirty="0" smtClean="0"/>
          </a:p>
          <a:p>
            <a:r>
              <a:rPr lang="en-GB" dirty="0">
                <a:solidFill>
                  <a:schemeClr val="accent2"/>
                </a:solidFill>
              </a:rPr>
              <a:t>Discrete measurements fall into definite categories with no measurements possible between the </a:t>
            </a:r>
            <a:r>
              <a:rPr lang="en-GB" dirty="0" smtClean="0">
                <a:solidFill>
                  <a:schemeClr val="accent2"/>
                </a:solidFill>
              </a:rPr>
              <a:t>categories</a:t>
            </a:r>
            <a:r>
              <a:rPr lang="en-GB" dirty="0">
                <a:solidFill>
                  <a:schemeClr val="accent2"/>
                </a:solidFill>
              </a:rPr>
              <a:t> </a:t>
            </a:r>
            <a:endParaRPr lang="en-GB" dirty="0" smtClean="0">
              <a:solidFill>
                <a:schemeClr val="accent2"/>
              </a:solidFill>
            </a:endParaRPr>
          </a:p>
          <a:p>
            <a:r>
              <a:rPr lang="en-GB" dirty="0" err="1" smtClean="0">
                <a:solidFill>
                  <a:schemeClr val="accent2"/>
                </a:solidFill>
              </a:rPr>
              <a:t>Eg</a:t>
            </a:r>
            <a:r>
              <a:rPr lang="en-GB" dirty="0" smtClean="0">
                <a:solidFill>
                  <a:schemeClr val="accent2"/>
                </a:solidFill>
              </a:rPr>
              <a:t>: Comparing eye colour, hair colour, favourite sport</a:t>
            </a:r>
            <a:endParaRPr lang="en-GB" dirty="0" smtClean="0">
              <a:solidFill>
                <a:schemeClr val="accent2"/>
              </a:solidFill>
            </a:endParaRPr>
          </a:p>
          <a:p>
            <a:r>
              <a:rPr lang="en-GB" dirty="0" smtClean="0">
                <a:solidFill>
                  <a:schemeClr val="accent2"/>
                </a:solidFill>
              </a:rPr>
              <a:t>Continuous </a:t>
            </a:r>
            <a:r>
              <a:rPr lang="en-GB" dirty="0">
                <a:solidFill>
                  <a:schemeClr val="accent2"/>
                </a:solidFill>
              </a:rPr>
              <a:t>measurements are measured in numbers. Between the numbers are always sub-divisions allowing measurements to be taken between them</a:t>
            </a:r>
            <a:r>
              <a:rPr lang="en-GB" dirty="0" smtClean="0">
                <a:solidFill>
                  <a:schemeClr val="accent2"/>
                </a:solidFill>
              </a:rPr>
              <a:t>.</a:t>
            </a:r>
          </a:p>
          <a:p>
            <a:r>
              <a:rPr lang="en-GB" dirty="0" err="1" smtClean="0">
                <a:solidFill>
                  <a:schemeClr val="accent2"/>
                </a:solidFill>
              </a:rPr>
              <a:t>Eg</a:t>
            </a:r>
            <a:r>
              <a:rPr lang="en-GB" dirty="0" smtClean="0">
                <a:solidFill>
                  <a:schemeClr val="accent2"/>
                </a:solidFill>
              </a:rPr>
              <a:t>: Measuring heights, weights, temperatures, time</a:t>
            </a:r>
            <a:endParaRPr lang="en-AU" dirty="0">
              <a:solidFill>
                <a:schemeClr val="accent2"/>
              </a:solidFill>
            </a:endParaRPr>
          </a:p>
        </p:txBody>
      </p:sp>
    </p:spTree>
    <p:extLst>
      <p:ext uri="{BB962C8B-B14F-4D97-AF65-F5344CB8AC3E}">
        <p14:creationId xmlns:p14="http://schemas.microsoft.com/office/powerpoint/2010/main" val="1533344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1.3 unit review</a:t>
            </a:r>
          </a:p>
        </p:txBody>
      </p:sp>
      <p:sp>
        <p:nvSpPr>
          <p:cNvPr id="3" name="Content Placeholder 2"/>
          <p:cNvSpPr>
            <a:spLocks noGrp="1"/>
          </p:cNvSpPr>
          <p:nvPr>
            <p:ph idx="1"/>
          </p:nvPr>
        </p:nvSpPr>
        <p:spPr>
          <a:xfrm>
            <a:off x="532263" y="1978925"/>
            <a:ext cx="6305265" cy="4694829"/>
          </a:xfrm>
        </p:spPr>
        <p:txBody>
          <a:bodyPr>
            <a:normAutofit/>
          </a:bodyPr>
          <a:lstStyle/>
          <a:p>
            <a:r>
              <a:rPr lang="en-AU" dirty="0" smtClean="0"/>
              <a:t>Q11</a:t>
            </a:r>
            <a:endParaRPr lang="en-AU" dirty="0" smtClean="0"/>
          </a:p>
          <a:p>
            <a:r>
              <a:rPr lang="en-GB" b="1" dirty="0" smtClean="0"/>
              <a:t>(a)</a:t>
            </a:r>
            <a:r>
              <a:rPr lang="en-GB" dirty="0" smtClean="0"/>
              <a:t> Describe what the term “line of best fit” means</a:t>
            </a:r>
          </a:p>
          <a:p>
            <a:r>
              <a:rPr lang="en-GB" dirty="0" smtClean="0">
                <a:solidFill>
                  <a:schemeClr val="accent2"/>
                </a:solidFill>
              </a:rPr>
              <a:t>A </a:t>
            </a:r>
            <a:r>
              <a:rPr lang="en-GB" u="sng" dirty="0">
                <a:solidFill>
                  <a:schemeClr val="accent2"/>
                </a:solidFill>
              </a:rPr>
              <a:t>line of best fit </a:t>
            </a:r>
            <a:r>
              <a:rPr lang="en-GB" dirty="0">
                <a:solidFill>
                  <a:schemeClr val="accent2"/>
                </a:solidFill>
              </a:rPr>
              <a:t>is a line drawn through the centre of the points plotted on a graph.</a:t>
            </a:r>
            <a:endParaRPr lang="en-AU" dirty="0">
              <a:solidFill>
                <a:schemeClr val="accent2"/>
              </a:solidFill>
            </a:endParaRPr>
          </a:p>
          <a:p>
            <a:r>
              <a:rPr lang="en-GB" b="1" dirty="0" smtClean="0"/>
              <a:t>(b) </a:t>
            </a:r>
            <a:r>
              <a:rPr lang="en-GB" dirty="0" smtClean="0"/>
              <a:t>Explain why a line of best fir is used instead of joining up points on a graph like a dot to dot</a:t>
            </a:r>
          </a:p>
          <a:p>
            <a:r>
              <a:rPr lang="en-GB" dirty="0" smtClean="0">
                <a:solidFill>
                  <a:schemeClr val="accent2"/>
                </a:solidFill>
              </a:rPr>
              <a:t>Joining </a:t>
            </a:r>
            <a:r>
              <a:rPr lang="en-GB" dirty="0">
                <a:solidFill>
                  <a:schemeClr val="accent2"/>
                </a:solidFill>
              </a:rPr>
              <a:t>up a graph dot-to-dot assumes there are no errors in the measurements. Lines-of-best fit allow for some ‘give and take’ in the measurements</a:t>
            </a:r>
            <a:r>
              <a:rPr lang="en-GB" dirty="0"/>
              <a:t>.</a:t>
            </a:r>
            <a:endParaRPr lang="en-AU" dirty="0"/>
          </a:p>
          <a:p>
            <a:r>
              <a:rPr lang="en-GB" b="1" dirty="0" smtClean="0"/>
              <a:t>(c)</a:t>
            </a:r>
            <a:r>
              <a:rPr lang="en-GB" dirty="0" smtClean="0"/>
              <a:t> What is wrong with the graph on page 25? </a:t>
            </a:r>
          </a:p>
          <a:p>
            <a:r>
              <a:rPr lang="en-GB" dirty="0" smtClean="0">
                <a:solidFill>
                  <a:schemeClr val="accent2"/>
                </a:solidFill>
              </a:rPr>
              <a:t>The </a:t>
            </a:r>
            <a:r>
              <a:rPr lang="en-GB" dirty="0">
                <a:solidFill>
                  <a:schemeClr val="accent2"/>
                </a:solidFill>
              </a:rPr>
              <a:t>graph is plotted dot-to-dot.</a:t>
            </a:r>
            <a:endParaRPr lang="en-AU" dirty="0">
              <a:solidFill>
                <a:schemeClr val="accent2"/>
              </a:solidFill>
            </a:endParaRPr>
          </a:p>
          <a:p>
            <a:endParaRPr lang="en-AU" dirty="0"/>
          </a:p>
        </p:txBody>
      </p:sp>
      <p:pic>
        <p:nvPicPr>
          <p:cNvPr id="4" name="Picture 3"/>
          <p:cNvPicPr>
            <a:picLocks noChangeAspect="1"/>
          </p:cNvPicPr>
          <p:nvPr/>
        </p:nvPicPr>
        <p:blipFill>
          <a:blip r:embed="rId2"/>
          <a:stretch>
            <a:fillRect/>
          </a:stretch>
        </p:blipFill>
        <p:spPr>
          <a:xfrm>
            <a:off x="6837528" y="1608334"/>
            <a:ext cx="5117911" cy="5065420"/>
          </a:xfrm>
          <a:prstGeom prst="rect">
            <a:avLst/>
          </a:prstGeom>
        </p:spPr>
      </p:pic>
    </p:spTree>
    <p:extLst>
      <p:ext uri="{BB962C8B-B14F-4D97-AF65-F5344CB8AC3E}">
        <p14:creationId xmlns:p14="http://schemas.microsoft.com/office/powerpoint/2010/main" val="2721665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a:t>
            </a:r>
            <a:r>
              <a:rPr lang="en-AU" dirty="0" smtClean="0"/>
              <a:t>1.4 </a:t>
            </a:r>
            <a:r>
              <a:rPr lang="en-AU" dirty="0"/>
              <a:t>unit review</a:t>
            </a:r>
          </a:p>
        </p:txBody>
      </p:sp>
      <p:sp>
        <p:nvSpPr>
          <p:cNvPr id="3" name="Content Placeholder 2"/>
          <p:cNvSpPr>
            <a:spLocks noGrp="1"/>
          </p:cNvSpPr>
          <p:nvPr>
            <p:ph idx="1"/>
          </p:nvPr>
        </p:nvSpPr>
        <p:spPr>
          <a:xfrm>
            <a:off x="477672" y="2286000"/>
            <a:ext cx="11423176" cy="4023360"/>
          </a:xfrm>
        </p:spPr>
        <p:txBody>
          <a:bodyPr>
            <a:normAutofit/>
          </a:bodyPr>
          <a:lstStyle/>
          <a:p>
            <a:r>
              <a:rPr lang="en-AU" dirty="0" smtClean="0"/>
              <a:t>Q1 Define the following terms:</a:t>
            </a:r>
            <a:endParaRPr lang="en-AU" dirty="0" smtClean="0"/>
          </a:p>
          <a:p>
            <a:r>
              <a:rPr lang="en-GB" b="1" dirty="0" smtClean="0"/>
              <a:t>A</a:t>
            </a:r>
            <a:r>
              <a:rPr lang="en-GB" dirty="0" smtClean="0"/>
              <a:t> variables</a:t>
            </a:r>
            <a:r>
              <a:rPr lang="en-GB" dirty="0"/>
              <a:t>: </a:t>
            </a:r>
            <a:r>
              <a:rPr lang="en-GB" dirty="0">
                <a:solidFill>
                  <a:schemeClr val="accent2"/>
                </a:solidFill>
              </a:rPr>
              <a:t>factors that may influence an experiment</a:t>
            </a:r>
            <a:endParaRPr lang="en-AU" dirty="0">
              <a:solidFill>
                <a:schemeClr val="accent2"/>
              </a:solidFill>
            </a:endParaRPr>
          </a:p>
          <a:p>
            <a:r>
              <a:rPr lang="en-GB" b="1" dirty="0" smtClean="0"/>
              <a:t>B</a:t>
            </a:r>
            <a:r>
              <a:rPr lang="en-GB" dirty="0" smtClean="0"/>
              <a:t> fair </a:t>
            </a:r>
            <a:r>
              <a:rPr lang="en-GB" dirty="0"/>
              <a:t>test: </a:t>
            </a:r>
            <a:r>
              <a:rPr lang="en-GB" dirty="0">
                <a:solidFill>
                  <a:schemeClr val="accent2"/>
                </a:solidFill>
              </a:rPr>
              <a:t>an experiment where only one factor or variable at a time is </a:t>
            </a:r>
            <a:r>
              <a:rPr lang="en-GB" dirty="0" smtClean="0">
                <a:solidFill>
                  <a:schemeClr val="accent2"/>
                </a:solidFill>
              </a:rPr>
              <a:t>changed</a:t>
            </a:r>
          </a:p>
          <a:p>
            <a:endParaRPr lang="en-GB" dirty="0">
              <a:solidFill>
                <a:schemeClr val="accent2"/>
              </a:solidFill>
            </a:endParaRPr>
          </a:p>
          <a:p>
            <a:r>
              <a:rPr lang="en-GB" dirty="0" smtClean="0"/>
              <a:t>Q2 What term best describes the following:</a:t>
            </a:r>
            <a:endParaRPr lang="en-GB" dirty="0" smtClean="0"/>
          </a:p>
          <a:p>
            <a:r>
              <a:rPr lang="en-AU" b="1" dirty="0" smtClean="0"/>
              <a:t>(a)</a:t>
            </a:r>
            <a:r>
              <a:rPr lang="en-AU" dirty="0" smtClean="0"/>
              <a:t> a variable that is </a:t>
            </a:r>
            <a:r>
              <a:rPr lang="en-AU" dirty="0" smtClean="0"/>
              <a:t>kept the </a:t>
            </a:r>
            <a:r>
              <a:rPr lang="en-AU" u="sng" dirty="0" smtClean="0"/>
              <a:t>same</a:t>
            </a:r>
            <a:r>
              <a:rPr lang="en-AU" dirty="0" smtClean="0"/>
              <a:t> through an experiment -- </a:t>
            </a:r>
            <a:r>
              <a:rPr lang="en-AU" dirty="0" smtClean="0">
                <a:solidFill>
                  <a:schemeClr val="accent2"/>
                </a:solidFill>
              </a:rPr>
              <a:t>controlled </a:t>
            </a:r>
            <a:r>
              <a:rPr lang="en-AU" dirty="0">
                <a:solidFill>
                  <a:schemeClr val="accent2"/>
                </a:solidFill>
              </a:rPr>
              <a:t>variable</a:t>
            </a:r>
          </a:p>
          <a:p>
            <a:r>
              <a:rPr lang="en-AU" b="1" dirty="0" smtClean="0"/>
              <a:t>(b)</a:t>
            </a:r>
            <a:r>
              <a:rPr lang="en-AU" dirty="0" smtClean="0"/>
              <a:t> the variable that is </a:t>
            </a:r>
            <a:r>
              <a:rPr lang="en-AU" u="sng" dirty="0" smtClean="0"/>
              <a:t>changed</a:t>
            </a:r>
            <a:r>
              <a:rPr lang="en-AU" dirty="0" smtClean="0"/>
              <a:t> during the experiment -- </a:t>
            </a:r>
            <a:r>
              <a:rPr lang="en-AU" dirty="0" smtClean="0">
                <a:solidFill>
                  <a:schemeClr val="accent2"/>
                </a:solidFill>
              </a:rPr>
              <a:t>independent </a:t>
            </a:r>
            <a:r>
              <a:rPr lang="en-AU" dirty="0">
                <a:solidFill>
                  <a:schemeClr val="accent2"/>
                </a:solidFill>
              </a:rPr>
              <a:t>variable</a:t>
            </a:r>
          </a:p>
          <a:p>
            <a:r>
              <a:rPr lang="en-AU" b="1" dirty="0" smtClean="0"/>
              <a:t>(c)</a:t>
            </a:r>
            <a:r>
              <a:rPr lang="en-AU" dirty="0" smtClean="0"/>
              <a:t> the variable that changes naturally because another variable </a:t>
            </a:r>
            <a:r>
              <a:rPr lang="en-AU" dirty="0" smtClean="0"/>
              <a:t>is changed -- </a:t>
            </a:r>
            <a:r>
              <a:rPr lang="en-AU" dirty="0" smtClean="0">
                <a:solidFill>
                  <a:schemeClr val="accent2"/>
                </a:solidFill>
              </a:rPr>
              <a:t>dependent </a:t>
            </a:r>
            <a:r>
              <a:rPr lang="en-AU" dirty="0">
                <a:solidFill>
                  <a:schemeClr val="accent2"/>
                </a:solidFill>
              </a:rPr>
              <a:t>variable</a:t>
            </a:r>
          </a:p>
          <a:p>
            <a:endParaRPr lang="en-AU" dirty="0"/>
          </a:p>
          <a:p>
            <a:endParaRPr lang="en-AU" dirty="0"/>
          </a:p>
        </p:txBody>
      </p:sp>
    </p:spTree>
    <p:extLst>
      <p:ext uri="{BB962C8B-B14F-4D97-AF65-F5344CB8AC3E}">
        <p14:creationId xmlns:p14="http://schemas.microsoft.com/office/powerpoint/2010/main" val="2258747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54" y="514078"/>
            <a:ext cx="9720072" cy="881634"/>
          </a:xfrm>
        </p:spPr>
        <p:txBody>
          <a:bodyPr/>
          <a:lstStyle/>
          <a:p>
            <a:r>
              <a:rPr lang="en-AU" dirty="0"/>
              <a:t>Module 1.4 unit review</a:t>
            </a:r>
          </a:p>
        </p:txBody>
      </p:sp>
      <p:sp>
        <p:nvSpPr>
          <p:cNvPr id="3" name="Content Placeholder 2"/>
          <p:cNvSpPr>
            <a:spLocks noGrp="1"/>
          </p:cNvSpPr>
          <p:nvPr>
            <p:ph idx="1"/>
          </p:nvPr>
        </p:nvSpPr>
        <p:spPr>
          <a:xfrm>
            <a:off x="235131" y="1528354"/>
            <a:ext cx="11956869" cy="5329646"/>
          </a:xfrm>
        </p:spPr>
        <p:txBody>
          <a:bodyPr>
            <a:normAutofit/>
          </a:bodyPr>
          <a:lstStyle/>
          <a:p>
            <a:r>
              <a:rPr lang="en-AU" b="1" dirty="0" smtClean="0"/>
              <a:t>Q5. List </a:t>
            </a:r>
            <a:r>
              <a:rPr lang="en-AU" dirty="0"/>
              <a:t>variables that are likely to affect the:</a:t>
            </a:r>
          </a:p>
          <a:p>
            <a:r>
              <a:rPr lang="en-AU" b="1" dirty="0" smtClean="0"/>
              <a:t>(a) </a:t>
            </a:r>
            <a:r>
              <a:rPr lang="en-AU" dirty="0"/>
              <a:t>amount of sugar that will dissolve in a </a:t>
            </a:r>
            <a:r>
              <a:rPr lang="en-AU" dirty="0" smtClean="0"/>
              <a:t>cup of tea </a:t>
            </a:r>
            <a:r>
              <a:rPr lang="en-AU" dirty="0" smtClean="0">
                <a:sym typeface="Wingdings" panose="05000000000000000000" pitchFamily="2" charset="2"/>
              </a:rPr>
              <a:t> </a:t>
            </a:r>
          </a:p>
          <a:p>
            <a:r>
              <a:rPr lang="en-AU" dirty="0" smtClean="0">
                <a:solidFill>
                  <a:schemeClr val="accent2"/>
                </a:solidFill>
              </a:rPr>
              <a:t>Temperature </a:t>
            </a:r>
            <a:r>
              <a:rPr lang="en-AU" dirty="0">
                <a:solidFill>
                  <a:schemeClr val="accent2"/>
                </a:solidFill>
              </a:rPr>
              <a:t>of water, size of cup, amount of stirring, size of sugar granules </a:t>
            </a:r>
          </a:p>
          <a:p>
            <a:r>
              <a:rPr lang="en-AU" b="1" dirty="0" smtClean="0"/>
              <a:t>(b) </a:t>
            </a:r>
            <a:r>
              <a:rPr lang="en-AU" dirty="0"/>
              <a:t>number of visitors to a swimming </a:t>
            </a:r>
            <a:r>
              <a:rPr lang="en-AU" dirty="0" smtClean="0"/>
              <a:t>pool </a:t>
            </a:r>
            <a:r>
              <a:rPr lang="en-AU" dirty="0" smtClean="0">
                <a:sym typeface="Wingdings" panose="05000000000000000000" pitchFamily="2" charset="2"/>
              </a:rPr>
              <a:t> </a:t>
            </a:r>
          </a:p>
          <a:p>
            <a:r>
              <a:rPr lang="en-AU" dirty="0" smtClean="0">
                <a:solidFill>
                  <a:schemeClr val="accent2"/>
                </a:solidFill>
              </a:rPr>
              <a:t>Temperature </a:t>
            </a:r>
            <a:r>
              <a:rPr lang="en-AU" dirty="0">
                <a:solidFill>
                  <a:schemeClr val="accent2"/>
                </a:solidFill>
              </a:rPr>
              <a:t>of the day, rain or no rain, day of the week, school holidays or not </a:t>
            </a:r>
            <a:endParaRPr lang="en-AU" dirty="0" smtClean="0">
              <a:solidFill>
                <a:schemeClr val="accent2"/>
              </a:solidFill>
            </a:endParaRPr>
          </a:p>
          <a:p>
            <a:r>
              <a:rPr lang="en-AU" b="1" dirty="0"/>
              <a:t>(c) </a:t>
            </a:r>
            <a:r>
              <a:rPr lang="en-AU" dirty="0"/>
              <a:t>growth of a plant </a:t>
            </a:r>
            <a:r>
              <a:rPr lang="en-AU" dirty="0">
                <a:sym typeface="Wingdings" panose="05000000000000000000" pitchFamily="2" charset="2"/>
              </a:rPr>
              <a:t> </a:t>
            </a:r>
          </a:p>
          <a:p>
            <a:r>
              <a:rPr lang="en-AU" dirty="0">
                <a:solidFill>
                  <a:schemeClr val="accent2"/>
                </a:solidFill>
              </a:rPr>
              <a:t>Type of plant, amount of sunlight, water and fertiliser </a:t>
            </a:r>
          </a:p>
          <a:p>
            <a:r>
              <a:rPr lang="en-AU" b="1" dirty="0" smtClean="0"/>
              <a:t>(</a:t>
            </a:r>
            <a:r>
              <a:rPr lang="en-AU" b="1" dirty="0"/>
              <a:t>d) </a:t>
            </a:r>
            <a:r>
              <a:rPr lang="en-AU" dirty="0"/>
              <a:t>time taken to cook a potato </a:t>
            </a:r>
            <a:r>
              <a:rPr lang="en-AU" dirty="0">
                <a:sym typeface="Wingdings" panose="05000000000000000000" pitchFamily="2" charset="2"/>
              </a:rPr>
              <a:t></a:t>
            </a:r>
            <a:r>
              <a:rPr lang="en-AU" dirty="0">
                <a:solidFill>
                  <a:schemeClr val="accent2"/>
                </a:solidFill>
                <a:sym typeface="Wingdings" panose="05000000000000000000" pitchFamily="2" charset="2"/>
              </a:rPr>
              <a:t> </a:t>
            </a:r>
          </a:p>
          <a:p>
            <a:r>
              <a:rPr lang="en-AU" dirty="0">
                <a:solidFill>
                  <a:schemeClr val="accent2"/>
                </a:solidFill>
              </a:rPr>
              <a:t>Size of potato, type and age of potato, temperature of the water, method of cooking </a:t>
            </a:r>
          </a:p>
          <a:p>
            <a:r>
              <a:rPr lang="en-AU" b="1" dirty="0" smtClean="0"/>
              <a:t>(</a:t>
            </a:r>
            <a:r>
              <a:rPr lang="en-AU" b="1" dirty="0"/>
              <a:t>e) </a:t>
            </a:r>
            <a:r>
              <a:rPr lang="en-AU" dirty="0"/>
              <a:t>number of times you go to the toilet in a day </a:t>
            </a:r>
            <a:r>
              <a:rPr lang="en-AU" dirty="0">
                <a:sym typeface="Wingdings" panose="05000000000000000000" pitchFamily="2" charset="2"/>
              </a:rPr>
              <a:t> </a:t>
            </a:r>
          </a:p>
          <a:p>
            <a:r>
              <a:rPr lang="en-AU" dirty="0">
                <a:solidFill>
                  <a:schemeClr val="accent2"/>
                </a:solidFill>
              </a:rPr>
              <a:t>The amount you drink, your age, the temperature of the day </a:t>
            </a:r>
          </a:p>
          <a:p>
            <a:endParaRPr lang="en-AU" dirty="0">
              <a:solidFill>
                <a:schemeClr val="accent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5105" y="514078"/>
            <a:ext cx="2695575" cy="22669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5580" y="3212799"/>
            <a:ext cx="1435100" cy="2159000"/>
          </a:xfrm>
          <a:prstGeom prst="rect">
            <a:avLst/>
          </a:prstGeom>
        </p:spPr>
      </p:pic>
    </p:spTree>
    <p:extLst>
      <p:ext uri="{BB962C8B-B14F-4D97-AF65-F5344CB8AC3E}">
        <p14:creationId xmlns:p14="http://schemas.microsoft.com/office/powerpoint/2010/main" val="1840311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0" y="1907176"/>
            <a:ext cx="11368585" cy="4780227"/>
          </a:xfrm>
        </p:spPr>
        <p:txBody>
          <a:bodyPr>
            <a:normAutofit fontScale="92500"/>
          </a:bodyPr>
          <a:lstStyle/>
          <a:p>
            <a:r>
              <a:rPr lang="en-AU" b="1" dirty="0" smtClean="0"/>
              <a:t>Q6. </a:t>
            </a:r>
            <a:r>
              <a:rPr lang="en-AU" dirty="0" smtClean="0"/>
              <a:t>Explain</a:t>
            </a:r>
            <a:r>
              <a:rPr lang="en-AU" b="1" dirty="0" smtClean="0"/>
              <a:t> </a:t>
            </a:r>
            <a:r>
              <a:rPr lang="en-AU" dirty="0"/>
              <a:t>why only one variable should be changed </a:t>
            </a:r>
            <a:r>
              <a:rPr lang="en-AU" dirty="0" smtClean="0"/>
              <a:t>in any </a:t>
            </a:r>
            <a:r>
              <a:rPr lang="en-AU" dirty="0"/>
              <a:t>single experiment.</a:t>
            </a:r>
            <a:endParaRPr lang="en-AU" dirty="0" smtClean="0"/>
          </a:p>
          <a:p>
            <a:r>
              <a:rPr lang="en-AU" dirty="0" smtClean="0">
                <a:solidFill>
                  <a:schemeClr val="accent2"/>
                </a:solidFill>
              </a:rPr>
              <a:t>Only </a:t>
            </a:r>
            <a:r>
              <a:rPr lang="en-AU" dirty="0">
                <a:solidFill>
                  <a:schemeClr val="accent2"/>
                </a:solidFill>
              </a:rPr>
              <a:t>one variable should be changed in any single experiment, so that you know what caused any change in the dependent </a:t>
            </a:r>
            <a:r>
              <a:rPr lang="en-AU" dirty="0" smtClean="0">
                <a:solidFill>
                  <a:schemeClr val="accent2"/>
                </a:solidFill>
              </a:rPr>
              <a:t>variable. </a:t>
            </a:r>
          </a:p>
          <a:p>
            <a:endParaRPr lang="en-AU" dirty="0">
              <a:solidFill>
                <a:schemeClr val="accent2"/>
              </a:solidFill>
            </a:endParaRPr>
          </a:p>
          <a:p>
            <a:r>
              <a:rPr lang="en-AU" b="1" dirty="0" smtClean="0"/>
              <a:t>Q12 </a:t>
            </a:r>
            <a:r>
              <a:rPr lang="en-AU" dirty="0" smtClean="0"/>
              <a:t>Use the rules for writing a good conclusion to write an appropriate conclusion that meets these aims:</a:t>
            </a:r>
            <a:endParaRPr lang="en-AU" dirty="0" smtClean="0"/>
          </a:p>
          <a:p>
            <a:r>
              <a:rPr lang="en-GB" b="1" dirty="0" smtClean="0"/>
              <a:t>(a) </a:t>
            </a:r>
            <a:r>
              <a:rPr lang="en-GB" dirty="0" smtClean="0"/>
              <a:t>To test if fishing line is stronger than string</a:t>
            </a:r>
            <a:r>
              <a:rPr lang="en-GB" dirty="0"/>
              <a:t>	</a:t>
            </a:r>
            <a:endParaRPr lang="en-GB" dirty="0" smtClean="0"/>
          </a:p>
          <a:p>
            <a:r>
              <a:rPr lang="en-GB" dirty="0" smtClean="0">
                <a:solidFill>
                  <a:schemeClr val="accent2"/>
                </a:solidFill>
              </a:rPr>
              <a:t>In c</a:t>
            </a:r>
            <a:r>
              <a:rPr lang="en-GB" dirty="0" smtClean="0">
                <a:solidFill>
                  <a:schemeClr val="accent2"/>
                </a:solidFill>
              </a:rPr>
              <a:t>onclusion</a:t>
            </a:r>
            <a:r>
              <a:rPr lang="en-GB" dirty="0">
                <a:solidFill>
                  <a:schemeClr val="accent2"/>
                </a:solidFill>
              </a:rPr>
              <a:t>,</a:t>
            </a:r>
            <a:r>
              <a:rPr lang="en-GB" dirty="0" smtClean="0">
                <a:solidFill>
                  <a:schemeClr val="accent2"/>
                </a:solidFill>
              </a:rPr>
              <a:t> fishing </a:t>
            </a:r>
            <a:r>
              <a:rPr lang="en-GB" dirty="0">
                <a:solidFill>
                  <a:schemeClr val="accent2"/>
                </a:solidFill>
              </a:rPr>
              <a:t>line is much stronger than string.</a:t>
            </a:r>
            <a:endParaRPr lang="en-AU" dirty="0">
              <a:solidFill>
                <a:schemeClr val="accent2"/>
              </a:solidFill>
            </a:endParaRPr>
          </a:p>
          <a:p>
            <a:r>
              <a:rPr lang="en-GB" b="1" dirty="0" smtClean="0"/>
              <a:t>(b)</a:t>
            </a:r>
            <a:r>
              <a:rPr lang="en-GB" dirty="0"/>
              <a:t> </a:t>
            </a:r>
            <a:r>
              <a:rPr lang="en-GB" dirty="0" smtClean="0"/>
              <a:t>To prove that water boils at 100°C</a:t>
            </a:r>
            <a:endParaRPr lang="en-GB" dirty="0" smtClean="0"/>
          </a:p>
          <a:p>
            <a:r>
              <a:rPr lang="en-GB" dirty="0" smtClean="0">
                <a:solidFill>
                  <a:schemeClr val="accent2"/>
                </a:solidFill>
              </a:rPr>
              <a:t>In conclusion, water </a:t>
            </a:r>
            <a:r>
              <a:rPr lang="en-GB" dirty="0">
                <a:solidFill>
                  <a:schemeClr val="accent2"/>
                </a:solidFill>
              </a:rPr>
              <a:t>boils at 100°C.</a:t>
            </a:r>
            <a:endParaRPr lang="en-AU" dirty="0">
              <a:solidFill>
                <a:schemeClr val="accent2"/>
              </a:solidFill>
            </a:endParaRPr>
          </a:p>
          <a:p>
            <a:r>
              <a:rPr lang="en-GB" b="1" dirty="0" smtClean="0"/>
              <a:t>(c) </a:t>
            </a:r>
            <a:r>
              <a:rPr lang="en-GB" dirty="0" smtClean="0"/>
              <a:t>To determine how much water a sponge can hold</a:t>
            </a:r>
            <a:r>
              <a:rPr lang="en-GB" dirty="0"/>
              <a:t>	</a:t>
            </a:r>
            <a:endParaRPr lang="en-GB" dirty="0" smtClean="0"/>
          </a:p>
          <a:p>
            <a:r>
              <a:rPr lang="en-GB" dirty="0" smtClean="0">
                <a:solidFill>
                  <a:schemeClr val="accent2"/>
                </a:solidFill>
              </a:rPr>
              <a:t>In conclusion</a:t>
            </a:r>
            <a:r>
              <a:rPr lang="en-GB" dirty="0">
                <a:solidFill>
                  <a:schemeClr val="accent2"/>
                </a:solidFill>
              </a:rPr>
              <a:t>,</a:t>
            </a:r>
            <a:r>
              <a:rPr lang="en-GB" dirty="0" smtClean="0">
                <a:solidFill>
                  <a:schemeClr val="accent2"/>
                </a:solidFill>
              </a:rPr>
              <a:t> the </a:t>
            </a:r>
            <a:r>
              <a:rPr lang="en-GB" dirty="0">
                <a:solidFill>
                  <a:schemeClr val="accent2"/>
                </a:solidFill>
              </a:rPr>
              <a:t>sponge tested held 35 mL of water.</a:t>
            </a:r>
            <a:endParaRPr lang="en-AU" dirty="0">
              <a:solidFill>
                <a:schemeClr val="accent2"/>
              </a:solidFill>
            </a:endParaRPr>
          </a:p>
          <a:p>
            <a:endParaRPr lang="en-AU" dirty="0">
              <a:solidFill>
                <a:schemeClr val="accent2"/>
              </a:solidFill>
            </a:endParaRPr>
          </a:p>
        </p:txBody>
      </p:sp>
      <p:sp>
        <p:nvSpPr>
          <p:cNvPr id="5" name="Title 1"/>
          <p:cNvSpPr>
            <a:spLocks noGrp="1"/>
          </p:cNvSpPr>
          <p:nvPr>
            <p:ph type="title"/>
          </p:nvPr>
        </p:nvSpPr>
        <p:spPr>
          <a:xfrm>
            <a:off x="1024128" y="585216"/>
            <a:ext cx="9720072" cy="1499616"/>
          </a:xfrm>
        </p:spPr>
        <p:txBody>
          <a:bodyPr/>
          <a:lstStyle/>
          <a:p>
            <a:r>
              <a:rPr lang="en-AU" dirty="0"/>
              <a:t>Module </a:t>
            </a:r>
            <a:r>
              <a:rPr lang="en-AU" dirty="0" smtClean="0"/>
              <a:t>1.4 </a:t>
            </a:r>
            <a:r>
              <a:rPr lang="en-AU" dirty="0"/>
              <a:t>unit review</a:t>
            </a:r>
          </a:p>
        </p:txBody>
      </p:sp>
    </p:spTree>
    <p:extLst>
      <p:ext uri="{BB962C8B-B14F-4D97-AF65-F5344CB8AC3E}">
        <p14:creationId xmlns:p14="http://schemas.microsoft.com/office/powerpoint/2010/main" val="179787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75611" y="840276"/>
            <a:ext cx="8116389" cy="6017723"/>
          </a:xfrm>
          <a:prstGeom prst="rect">
            <a:avLst/>
          </a:prstGeom>
        </p:spPr>
      </p:pic>
      <p:sp>
        <p:nvSpPr>
          <p:cNvPr id="2" name="Title 1"/>
          <p:cNvSpPr>
            <a:spLocks noGrp="1"/>
          </p:cNvSpPr>
          <p:nvPr>
            <p:ph type="title"/>
          </p:nvPr>
        </p:nvSpPr>
        <p:spPr/>
        <p:txBody>
          <a:bodyPr/>
          <a:lstStyle/>
          <a:p>
            <a:r>
              <a:rPr lang="en-AU" dirty="0" smtClean="0"/>
              <a:t>Module 1.1 unit review</a:t>
            </a:r>
            <a:endParaRPr lang="en-AU" dirty="0"/>
          </a:p>
        </p:txBody>
      </p:sp>
      <p:sp>
        <p:nvSpPr>
          <p:cNvPr id="3" name="Content Placeholder 2"/>
          <p:cNvSpPr>
            <a:spLocks noGrp="1"/>
          </p:cNvSpPr>
          <p:nvPr>
            <p:ph idx="1"/>
          </p:nvPr>
        </p:nvSpPr>
        <p:spPr>
          <a:xfrm>
            <a:off x="305779" y="2084833"/>
            <a:ext cx="3025250" cy="4642538"/>
          </a:xfrm>
        </p:spPr>
        <p:txBody>
          <a:bodyPr>
            <a:normAutofit/>
          </a:bodyPr>
          <a:lstStyle/>
          <a:p>
            <a:r>
              <a:rPr lang="en-AU" dirty="0" smtClean="0"/>
              <a:t>Q3. List seven important </a:t>
            </a:r>
          </a:p>
          <a:p>
            <a:r>
              <a:rPr lang="en-AU" dirty="0" smtClean="0"/>
              <a:t>branches of science </a:t>
            </a:r>
            <a:endParaRPr lang="en-AU" dirty="0" smtClean="0"/>
          </a:p>
          <a:p>
            <a:pPr>
              <a:buFont typeface="Arial" panose="020B0604020202020204" pitchFamily="34" charset="0"/>
              <a:buChar char="•"/>
            </a:pPr>
            <a:r>
              <a:rPr lang="en-GB" dirty="0" smtClean="0"/>
              <a:t> Astronomy</a:t>
            </a:r>
          </a:p>
          <a:p>
            <a:pPr>
              <a:buFont typeface="Arial" panose="020B0604020202020204" pitchFamily="34" charset="0"/>
              <a:buChar char="•"/>
            </a:pPr>
            <a:r>
              <a:rPr lang="en-GB" dirty="0" smtClean="0"/>
              <a:t> Biology</a:t>
            </a:r>
          </a:p>
          <a:p>
            <a:pPr>
              <a:buFont typeface="Arial" panose="020B0604020202020204" pitchFamily="34" charset="0"/>
              <a:buChar char="•"/>
            </a:pPr>
            <a:r>
              <a:rPr lang="en-GB" dirty="0" smtClean="0"/>
              <a:t> Chemistry </a:t>
            </a:r>
          </a:p>
          <a:p>
            <a:pPr>
              <a:buFont typeface="Arial" panose="020B0604020202020204" pitchFamily="34" charset="0"/>
              <a:buChar char="•"/>
            </a:pPr>
            <a:r>
              <a:rPr lang="en-GB" dirty="0" smtClean="0"/>
              <a:t> Ecology</a:t>
            </a:r>
          </a:p>
          <a:p>
            <a:pPr>
              <a:buFont typeface="Arial" panose="020B0604020202020204" pitchFamily="34" charset="0"/>
              <a:buChar char="•"/>
            </a:pPr>
            <a:r>
              <a:rPr lang="en-GB" dirty="0" smtClean="0"/>
              <a:t> Geology</a:t>
            </a:r>
          </a:p>
          <a:p>
            <a:pPr>
              <a:buFont typeface="Arial" panose="020B0604020202020204" pitchFamily="34" charset="0"/>
              <a:buChar char="•"/>
            </a:pPr>
            <a:r>
              <a:rPr lang="en-GB" dirty="0" smtClean="0"/>
              <a:t> Physics</a:t>
            </a:r>
          </a:p>
          <a:p>
            <a:pPr>
              <a:buFont typeface="Arial" panose="020B0604020202020204" pitchFamily="34" charset="0"/>
              <a:buChar char="•"/>
            </a:pPr>
            <a:r>
              <a:rPr lang="en-GB" dirty="0" smtClean="0"/>
              <a:t> Psychology</a:t>
            </a:r>
            <a:endParaRPr lang="en-AU" dirty="0"/>
          </a:p>
          <a:p>
            <a:endParaRPr lang="en-AU" dirty="0" smtClean="0"/>
          </a:p>
          <a:p>
            <a:pPr marL="0" indent="0">
              <a:buNone/>
            </a:pPr>
            <a:endParaRPr lang="en-AU" dirty="0" smtClean="0"/>
          </a:p>
        </p:txBody>
      </p:sp>
      <p:pic>
        <p:nvPicPr>
          <p:cNvPr id="5" name="Picture 4"/>
          <p:cNvPicPr>
            <a:picLocks noChangeAspect="1"/>
          </p:cNvPicPr>
          <p:nvPr/>
        </p:nvPicPr>
        <p:blipFill>
          <a:blip r:embed="rId3"/>
          <a:stretch>
            <a:fillRect/>
          </a:stretch>
        </p:blipFill>
        <p:spPr>
          <a:xfrm>
            <a:off x="6414637" y="0"/>
            <a:ext cx="3438335" cy="2084832"/>
          </a:xfrm>
          <a:prstGeom prst="rect">
            <a:avLst/>
          </a:prstGeom>
        </p:spPr>
      </p:pic>
    </p:spTree>
    <p:extLst>
      <p:ext uri="{BB962C8B-B14F-4D97-AF65-F5344CB8AC3E}">
        <p14:creationId xmlns:p14="http://schemas.microsoft.com/office/powerpoint/2010/main" val="4188542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77421"/>
            <a:ext cx="10781185" cy="6680579"/>
          </a:xfrm>
        </p:spPr>
        <p:txBody>
          <a:bodyPr>
            <a:normAutofit lnSpcReduction="10000"/>
          </a:bodyPr>
          <a:lstStyle/>
          <a:p>
            <a:r>
              <a:rPr lang="en-AU" b="1" dirty="0" smtClean="0"/>
              <a:t>Q13. </a:t>
            </a:r>
            <a:r>
              <a:rPr lang="en-AU" dirty="0" smtClean="0"/>
              <a:t>Bob </a:t>
            </a:r>
            <a:r>
              <a:rPr lang="en-AU" dirty="0"/>
              <a:t>ran an experiment on bouncing balls </a:t>
            </a:r>
            <a:r>
              <a:rPr lang="en-AU" dirty="0" smtClean="0"/>
              <a:t>and recorded </a:t>
            </a:r>
            <a:r>
              <a:rPr lang="en-AU" dirty="0"/>
              <a:t>the following results</a:t>
            </a:r>
            <a:r>
              <a:rPr lang="en-AU" dirty="0" smtClean="0"/>
              <a:t>.</a:t>
            </a:r>
          </a:p>
          <a:p>
            <a:endParaRPr lang="en-AU" dirty="0"/>
          </a:p>
          <a:p>
            <a:endParaRPr lang="en-AU" dirty="0" smtClean="0"/>
          </a:p>
          <a:p>
            <a:endParaRPr lang="en-AU" dirty="0"/>
          </a:p>
          <a:p>
            <a:endParaRPr lang="en-AU" dirty="0" smtClean="0"/>
          </a:p>
          <a:p>
            <a:endParaRPr lang="en-AU" dirty="0" smtClean="0"/>
          </a:p>
          <a:p>
            <a:r>
              <a:rPr lang="en-AU" dirty="0" smtClean="0"/>
              <a:t>On </a:t>
            </a:r>
            <a:r>
              <a:rPr lang="en-AU" dirty="0"/>
              <a:t>the basis of his results, he claimed that </a:t>
            </a:r>
            <a:r>
              <a:rPr lang="en-AU" dirty="0" smtClean="0"/>
              <a:t>squash balls </a:t>
            </a:r>
            <a:r>
              <a:rPr lang="en-AU" dirty="0"/>
              <a:t>bounced better than tennis balls.</a:t>
            </a:r>
          </a:p>
          <a:p>
            <a:endParaRPr lang="en-AU" b="1" dirty="0" smtClean="0"/>
          </a:p>
          <a:p>
            <a:r>
              <a:rPr lang="en-AU" b="1" dirty="0" smtClean="0"/>
              <a:t>(a) </a:t>
            </a:r>
            <a:r>
              <a:rPr lang="en-AU" b="1" dirty="0"/>
              <a:t>State </a:t>
            </a:r>
            <a:r>
              <a:rPr lang="en-AU" dirty="0"/>
              <a:t>the dependent variable that Bob </a:t>
            </a:r>
            <a:r>
              <a:rPr lang="en-AU" dirty="0" smtClean="0"/>
              <a:t>tested </a:t>
            </a:r>
            <a:r>
              <a:rPr lang="en-AU" dirty="0" smtClean="0">
                <a:sym typeface="Wingdings" panose="05000000000000000000" pitchFamily="2" charset="2"/>
              </a:rPr>
              <a:t> </a:t>
            </a:r>
            <a:r>
              <a:rPr lang="en-AU" dirty="0" smtClean="0">
                <a:solidFill>
                  <a:schemeClr val="accent2"/>
                </a:solidFill>
              </a:rPr>
              <a:t>the </a:t>
            </a:r>
            <a:r>
              <a:rPr lang="en-AU" dirty="0">
                <a:solidFill>
                  <a:schemeClr val="accent2"/>
                </a:solidFill>
              </a:rPr>
              <a:t>height a ball bounces </a:t>
            </a:r>
          </a:p>
          <a:p>
            <a:r>
              <a:rPr lang="en-AU" b="1" dirty="0" smtClean="0"/>
              <a:t>(b) </a:t>
            </a:r>
            <a:r>
              <a:rPr lang="en-AU" b="1" dirty="0"/>
              <a:t>Identify </a:t>
            </a:r>
            <a:r>
              <a:rPr lang="en-AU" dirty="0"/>
              <a:t>how many variables Bob </a:t>
            </a:r>
            <a:r>
              <a:rPr lang="en-AU" dirty="0" smtClean="0"/>
              <a:t>changed during </a:t>
            </a:r>
            <a:r>
              <a:rPr lang="en-AU" dirty="0"/>
              <a:t>the </a:t>
            </a:r>
            <a:r>
              <a:rPr lang="en-AU" dirty="0" smtClean="0"/>
              <a:t>experiment </a:t>
            </a:r>
            <a:r>
              <a:rPr lang="en-AU" dirty="0" smtClean="0">
                <a:sym typeface="Wingdings" panose="05000000000000000000" pitchFamily="2" charset="2"/>
              </a:rPr>
              <a:t> </a:t>
            </a:r>
            <a:r>
              <a:rPr lang="en-AU" dirty="0" smtClean="0">
                <a:solidFill>
                  <a:schemeClr val="accent2"/>
                </a:solidFill>
              </a:rPr>
              <a:t>three </a:t>
            </a:r>
            <a:r>
              <a:rPr lang="en-AU" dirty="0">
                <a:solidFill>
                  <a:schemeClr val="accent2"/>
                </a:solidFill>
              </a:rPr>
              <a:t>variables </a:t>
            </a:r>
            <a:endParaRPr lang="en-AU" dirty="0" smtClean="0">
              <a:solidFill>
                <a:schemeClr val="accent2"/>
              </a:solidFill>
            </a:endParaRPr>
          </a:p>
          <a:p>
            <a:r>
              <a:rPr lang="en-AU" dirty="0" smtClean="0">
                <a:solidFill>
                  <a:schemeClr val="accent2"/>
                </a:solidFill>
              </a:rPr>
              <a:t>(</a:t>
            </a:r>
            <a:r>
              <a:rPr lang="en-AU" dirty="0">
                <a:solidFill>
                  <a:schemeClr val="accent2"/>
                </a:solidFill>
              </a:rPr>
              <a:t>ball, surface and drop height) </a:t>
            </a:r>
          </a:p>
          <a:p>
            <a:r>
              <a:rPr lang="en-AU" b="1" dirty="0" smtClean="0"/>
              <a:t>(c) </a:t>
            </a:r>
            <a:r>
              <a:rPr lang="en-AU" b="1" dirty="0"/>
              <a:t>Assess </a:t>
            </a:r>
            <a:r>
              <a:rPr lang="en-AU" dirty="0"/>
              <a:t>whether the experiment was a fair </a:t>
            </a:r>
            <a:r>
              <a:rPr lang="en-AU" dirty="0" smtClean="0"/>
              <a:t>test </a:t>
            </a:r>
            <a:r>
              <a:rPr lang="en-AU" dirty="0" smtClean="0">
                <a:sym typeface="Wingdings" panose="05000000000000000000" pitchFamily="2" charset="2"/>
              </a:rPr>
              <a:t> </a:t>
            </a:r>
            <a:r>
              <a:rPr lang="en-AU" dirty="0">
                <a:solidFill>
                  <a:schemeClr val="accent2"/>
                </a:solidFill>
              </a:rPr>
              <a:t>The experiment was not a fair </a:t>
            </a:r>
            <a:r>
              <a:rPr lang="en-AU" dirty="0" smtClean="0">
                <a:solidFill>
                  <a:schemeClr val="accent2"/>
                </a:solidFill>
              </a:rPr>
              <a:t>test because he had more than one independent variable  </a:t>
            </a:r>
            <a:endParaRPr lang="en-AU" dirty="0">
              <a:solidFill>
                <a:schemeClr val="accent2"/>
              </a:solidFill>
            </a:endParaRPr>
          </a:p>
          <a:p>
            <a:r>
              <a:rPr lang="en-AU" b="1" dirty="0" smtClean="0"/>
              <a:t>(d) </a:t>
            </a:r>
            <a:r>
              <a:rPr lang="en-AU" dirty="0"/>
              <a:t>Do you agree with Bob’s conclusion? </a:t>
            </a:r>
            <a:r>
              <a:rPr lang="en-AU" b="1" dirty="0"/>
              <a:t>Justify </a:t>
            </a:r>
            <a:r>
              <a:rPr lang="en-AU" dirty="0" smtClean="0"/>
              <a:t>your answer</a:t>
            </a:r>
          </a:p>
          <a:p>
            <a:r>
              <a:rPr lang="en-AU" dirty="0">
                <a:solidFill>
                  <a:schemeClr val="accent2"/>
                </a:solidFill>
              </a:rPr>
              <a:t>No conclusion can be made from this experiment since it is not a fair test </a:t>
            </a:r>
          </a:p>
        </p:txBody>
      </p:sp>
      <p:pic>
        <p:nvPicPr>
          <p:cNvPr id="4" name="Picture 3"/>
          <p:cNvPicPr>
            <a:picLocks noChangeAspect="1"/>
          </p:cNvPicPr>
          <p:nvPr/>
        </p:nvPicPr>
        <p:blipFill>
          <a:blip r:embed="rId2"/>
          <a:stretch>
            <a:fillRect/>
          </a:stretch>
        </p:blipFill>
        <p:spPr>
          <a:xfrm>
            <a:off x="3085604" y="594672"/>
            <a:ext cx="5471544" cy="2132806"/>
          </a:xfrm>
          <a:prstGeom prst="rect">
            <a:avLst/>
          </a:prstGeom>
        </p:spPr>
      </p:pic>
    </p:spTree>
    <p:extLst>
      <p:ext uri="{BB962C8B-B14F-4D97-AF65-F5344CB8AC3E}">
        <p14:creationId xmlns:p14="http://schemas.microsoft.com/office/powerpoint/2010/main" val="208999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714" y="301888"/>
            <a:ext cx="9720072" cy="1499616"/>
          </a:xfrm>
        </p:spPr>
        <p:txBody>
          <a:bodyPr/>
          <a:lstStyle/>
          <a:p>
            <a:r>
              <a:rPr lang="en-AU" dirty="0" smtClean="0"/>
              <a:t>Chapter Review (page 37)</a:t>
            </a:r>
            <a:endParaRPr lang="en-AU" dirty="0"/>
          </a:p>
        </p:txBody>
      </p:sp>
      <p:sp>
        <p:nvSpPr>
          <p:cNvPr id="3" name="Content Placeholder 2"/>
          <p:cNvSpPr>
            <a:spLocks noGrp="1"/>
          </p:cNvSpPr>
          <p:nvPr>
            <p:ph idx="1"/>
          </p:nvPr>
        </p:nvSpPr>
        <p:spPr>
          <a:xfrm>
            <a:off x="328092" y="1501254"/>
            <a:ext cx="11154159" cy="5356746"/>
          </a:xfrm>
        </p:spPr>
        <p:txBody>
          <a:bodyPr>
            <a:normAutofit fontScale="85000" lnSpcReduction="20000"/>
          </a:bodyPr>
          <a:lstStyle/>
          <a:p>
            <a:r>
              <a:rPr lang="en-AU" dirty="0" smtClean="0"/>
              <a:t>Q1 Define</a:t>
            </a:r>
            <a:r>
              <a:rPr lang="en-AU" b="1" dirty="0" smtClean="0"/>
              <a:t> </a:t>
            </a:r>
            <a:r>
              <a:rPr lang="en-AU" dirty="0"/>
              <a:t>the following terms.</a:t>
            </a:r>
          </a:p>
          <a:p>
            <a:r>
              <a:rPr lang="en-AU" b="1" dirty="0"/>
              <a:t>(a) </a:t>
            </a:r>
            <a:r>
              <a:rPr lang="en-AU" dirty="0"/>
              <a:t>meniscus </a:t>
            </a:r>
            <a:r>
              <a:rPr lang="en-AU" dirty="0">
                <a:sym typeface="Wingdings" panose="05000000000000000000" pitchFamily="2" charset="2"/>
              </a:rPr>
              <a:t> </a:t>
            </a:r>
            <a:r>
              <a:rPr lang="en-AU" dirty="0">
                <a:solidFill>
                  <a:schemeClr val="accent2"/>
                </a:solidFill>
              </a:rPr>
              <a:t>the curved top of liquid in a thin tube </a:t>
            </a:r>
          </a:p>
          <a:p>
            <a:r>
              <a:rPr lang="en-AU" b="1" dirty="0"/>
              <a:t>(b) </a:t>
            </a:r>
            <a:r>
              <a:rPr lang="en-AU" dirty="0"/>
              <a:t>cross-section </a:t>
            </a:r>
            <a:r>
              <a:rPr lang="en-AU" dirty="0">
                <a:sym typeface="Wingdings" panose="05000000000000000000" pitchFamily="2" charset="2"/>
              </a:rPr>
              <a:t> </a:t>
            </a:r>
            <a:r>
              <a:rPr lang="en-AU" dirty="0">
                <a:solidFill>
                  <a:schemeClr val="accent2"/>
                </a:solidFill>
              </a:rPr>
              <a:t>a cutaway view, as if split vertically, horizontally or at an angle. </a:t>
            </a:r>
          </a:p>
          <a:p>
            <a:r>
              <a:rPr lang="en-AU" b="1" dirty="0"/>
              <a:t>(c) </a:t>
            </a:r>
            <a:r>
              <a:rPr lang="en-AU" dirty="0"/>
              <a:t>hypothesis </a:t>
            </a:r>
            <a:r>
              <a:rPr lang="en-AU" dirty="0">
                <a:sym typeface="Wingdings" panose="05000000000000000000" pitchFamily="2" charset="2"/>
              </a:rPr>
              <a:t> </a:t>
            </a:r>
            <a:r>
              <a:rPr lang="en-AU" dirty="0">
                <a:solidFill>
                  <a:schemeClr val="accent2"/>
                </a:solidFill>
                <a:sym typeface="Wingdings" panose="05000000000000000000" pitchFamily="2" charset="2"/>
              </a:rPr>
              <a:t>educated guess of what might happen</a:t>
            </a:r>
            <a:endParaRPr lang="en-AU" dirty="0">
              <a:solidFill>
                <a:schemeClr val="accent2"/>
              </a:solidFill>
            </a:endParaRPr>
          </a:p>
          <a:p>
            <a:r>
              <a:rPr lang="en-AU" b="1" dirty="0"/>
              <a:t>(d) </a:t>
            </a:r>
            <a:r>
              <a:rPr lang="en-AU" dirty="0"/>
              <a:t>variable </a:t>
            </a:r>
            <a:r>
              <a:rPr lang="en-AU" dirty="0">
                <a:sym typeface="Wingdings" panose="05000000000000000000" pitchFamily="2" charset="2"/>
              </a:rPr>
              <a:t> </a:t>
            </a:r>
            <a:r>
              <a:rPr lang="en-AU" dirty="0">
                <a:solidFill>
                  <a:schemeClr val="accent2"/>
                </a:solidFill>
              </a:rPr>
              <a:t>a factor that might influence an experiment </a:t>
            </a:r>
          </a:p>
          <a:p>
            <a:endParaRPr lang="en-AU" dirty="0" smtClean="0"/>
          </a:p>
          <a:p>
            <a:r>
              <a:rPr lang="en-AU" dirty="0" smtClean="0"/>
              <a:t>Q2 Name the branch of science that studies: </a:t>
            </a:r>
          </a:p>
          <a:p>
            <a:r>
              <a:rPr lang="en-GB" b="1" dirty="0" smtClean="0"/>
              <a:t>(a) living things -- </a:t>
            </a:r>
            <a:r>
              <a:rPr lang="en-GB" dirty="0" smtClean="0">
                <a:solidFill>
                  <a:schemeClr val="accent2"/>
                </a:solidFill>
              </a:rPr>
              <a:t>biology</a:t>
            </a:r>
            <a:endParaRPr lang="en-AU" dirty="0">
              <a:solidFill>
                <a:schemeClr val="accent2"/>
              </a:solidFill>
            </a:endParaRPr>
          </a:p>
          <a:p>
            <a:r>
              <a:rPr lang="en-GB" b="1" dirty="0" smtClean="0"/>
              <a:t>(b) chemicals -- </a:t>
            </a:r>
            <a:r>
              <a:rPr lang="en-GB" dirty="0" smtClean="0">
                <a:solidFill>
                  <a:schemeClr val="accent2"/>
                </a:solidFill>
              </a:rPr>
              <a:t>chemistry</a:t>
            </a:r>
            <a:endParaRPr lang="en-AU" dirty="0">
              <a:solidFill>
                <a:schemeClr val="accent2"/>
              </a:solidFill>
            </a:endParaRPr>
          </a:p>
          <a:p>
            <a:r>
              <a:rPr lang="en-GB" b="1" dirty="0" smtClean="0"/>
              <a:t>(c) forces and energy -- </a:t>
            </a:r>
            <a:r>
              <a:rPr lang="en-GB" dirty="0" smtClean="0">
                <a:solidFill>
                  <a:schemeClr val="accent2"/>
                </a:solidFill>
              </a:rPr>
              <a:t>physics</a:t>
            </a:r>
            <a:endParaRPr lang="en-AU" dirty="0">
              <a:solidFill>
                <a:schemeClr val="accent2"/>
              </a:solidFill>
            </a:endParaRPr>
          </a:p>
          <a:p>
            <a:r>
              <a:rPr lang="en-GB" b="1" dirty="0" smtClean="0"/>
              <a:t>(d) behaviour -- </a:t>
            </a:r>
            <a:r>
              <a:rPr lang="en-GB" dirty="0" smtClean="0">
                <a:solidFill>
                  <a:schemeClr val="accent2"/>
                </a:solidFill>
              </a:rPr>
              <a:t>psychology</a:t>
            </a:r>
            <a:endParaRPr lang="en-AU" dirty="0">
              <a:solidFill>
                <a:schemeClr val="accent2"/>
              </a:solidFill>
            </a:endParaRPr>
          </a:p>
          <a:p>
            <a:r>
              <a:rPr lang="en-GB" b="1" dirty="0" smtClean="0"/>
              <a:t>(e) the Earth -- </a:t>
            </a:r>
            <a:r>
              <a:rPr lang="en-GB" dirty="0" smtClean="0">
                <a:solidFill>
                  <a:schemeClr val="accent2"/>
                </a:solidFill>
              </a:rPr>
              <a:t>geology</a:t>
            </a:r>
            <a:endParaRPr lang="en-AU" dirty="0">
              <a:solidFill>
                <a:schemeClr val="accent2"/>
              </a:solidFill>
            </a:endParaRPr>
          </a:p>
          <a:p>
            <a:r>
              <a:rPr lang="en-GB" b="1" dirty="0" smtClean="0"/>
              <a:t>(f) space -- </a:t>
            </a:r>
            <a:r>
              <a:rPr lang="en-GB" dirty="0" smtClean="0">
                <a:solidFill>
                  <a:schemeClr val="accent2"/>
                </a:solidFill>
              </a:rPr>
              <a:t>astronomy</a:t>
            </a:r>
            <a:endParaRPr lang="en-AU" dirty="0">
              <a:solidFill>
                <a:schemeClr val="accent2"/>
              </a:solidFill>
            </a:endParaRPr>
          </a:p>
          <a:p>
            <a:r>
              <a:rPr lang="en-GB" b="1" dirty="0" smtClean="0"/>
              <a:t>(g) the environment -- </a:t>
            </a:r>
            <a:r>
              <a:rPr lang="en-GB" dirty="0" smtClean="0">
                <a:solidFill>
                  <a:schemeClr val="accent2"/>
                </a:solidFill>
              </a:rPr>
              <a:t>ecology</a:t>
            </a:r>
            <a:endParaRPr lang="en-AU" dirty="0">
              <a:solidFill>
                <a:schemeClr val="accent2"/>
              </a:solidFill>
            </a:endParaRPr>
          </a:p>
        </p:txBody>
      </p:sp>
      <p:sp>
        <p:nvSpPr>
          <p:cNvPr id="4" name="Oval 3"/>
          <p:cNvSpPr/>
          <p:nvPr/>
        </p:nvSpPr>
        <p:spPr>
          <a:xfrm>
            <a:off x="6480979" y="3000870"/>
            <a:ext cx="1741123" cy="1741610"/>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Oval 4"/>
          <p:cNvSpPr/>
          <p:nvPr/>
        </p:nvSpPr>
        <p:spPr>
          <a:xfrm>
            <a:off x="5610417" y="4961045"/>
            <a:ext cx="1741123" cy="1741610"/>
          </a:xfrm>
          <a:prstGeom prst="ellipse">
            <a:avLst/>
          </a:prstGeom>
          <a:blipFill>
            <a:blip r:embed="rId3">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Oval 5"/>
          <p:cNvSpPr/>
          <p:nvPr/>
        </p:nvSpPr>
        <p:spPr>
          <a:xfrm>
            <a:off x="9963225" y="2873661"/>
            <a:ext cx="1741123" cy="1741610"/>
          </a:xfrm>
          <a:prstGeom prst="ellipse">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Oval 6"/>
          <p:cNvSpPr/>
          <p:nvPr/>
        </p:nvSpPr>
        <p:spPr>
          <a:xfrm>
            <a:off x="8213189" y="4179627"/>
            <a:ext cx="1741123" cy="1741610"/>
          </a:xfrm>
          <a:prstGeom prst="ellipse">
            <a:avLst/>
          </a:prstGeom>
          <a:blipFill>
            <a:blip r:embed="rId5"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10176409" y="4961045"/>
            <a:ext cx="1741123" cy="1741610"/>
          </a:xfrm>
          <a:prstGeom prst="ellipse">
            <a:avLst/>
          </a:prstGeom>
          <a:blipFill>
            <a:blip r:embed="rId6">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63455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940" y="637468"/>
            <a:ext cx="9720072" cy="1499616"/>
          </a:xfrm>
        </p:spPr>
        <p:txBody>
          <a:bodyPr/>
          <a:lstStyle/>
          <a:p>
            <a:r>
              <a:rPr lang="en-AU" dirty="0" smtClean="0"/>
              <a:t>Chapter Review (page 37)</a:t>
            </a:r>
            <a:endParaRPr lang="en-AU" dirty="0"/>
          </a:p>
        </p:txBody>
      </p:sp>
      <p:sp>
        <p:nvSpPr>
          <p:cNvPr id="3" name="Content Placeholder 2"/>
          <p:cNvSpPr>
            <a:spLocks noGrp="1"/>
          </p:cNvSpPr>
          <p:nvPr>
            <p:ph idx="1"/>
          </p:nvPr>
        </p:nvSpPr>
        <p:spPr>
          <a:xfrm>
            <a:off x="328092" y="2286000"/>
            <a:ext cx="11154159" cy="4023360"/>
          </a:xfrm>
        </p:spPr>
        <p:txBody>
          <a:bodyPr>
            <a:normAutofit/>
          </a:bodyPr>
          <a:lstStyle/>
          <a:p>
            <a:r>
              <a:rPr lang="en-AU" dirty="0" smtClean="0"/>
              <a:t>Q5 State two metric units commonly used for</a:t>
            </a:r>
            <a:endParaRPr lang="en-AU" dirty="0" smtClean="0"/>
          </a:p>
          <a:p>
            <a:r>
              <a:rPr lang="en-GB" b="1" dirty="0" smtClean="0"/>
              <a:t>(a) </a:t>
            </a:r>
            <a:r>
              <a:rPr lang="en-GB" dirty="0" smtClean="0"/>
              <a:t>distance</a:t>
            </a:r>
            <a:r>
              <a:rPr lang="en-GB" dirty="0"/>
              <a:t>: </a:t>
            </a:r>
            <a:r>
              <a:rPr lang="en-GB" dirty="0">
                <a:solidFill>
                  <a:schemeClr val="accent2"/>
                </a:solidFill>
              </a:rPr>
              <a:t>mm, cm, m, km</a:t>
            </a:r>
            <a:endParaRPr lang="en-AU" dirty="0">
              <a:solidFill>
                <a:schemeClr val="accent2"/>
              </a:solidFill>
            </a:endParaRPr>
          </a:p>
          <a:p>
            <a:r>
              <a:rPr lang="en-GB" b="1" dirty="0" smtClean="0"/>
              <a:t>(b) </a:t>
            </a:r>
            <a:r>
              <a:rPr lang="en-GB" dirty="0" smtClean="0"/>
              <a:t>volume</a:t>
            </a:r>
            <a:r>
              <a:rPr lang="en-GB" dirty="0"/>
              <a:t>: </a:t>
            </a:r>
            <a:r>
              <a:rPr lang="en-GB" dirty="0">
                <a:solidFill>
                  <a:schemeClr val="accent2"/>
                </a:solidFill>
              </a:rPr>
              <a:t>mL, L, ML</a:t>
            </a:r>
            <a:endParaRPr lang="en-AU" dirty="0">
              <a:solidFill>
                <a:schemeClr val="accent2"/>
              </a:solidFill>
            </a:endParaRPr>
          </a:p>
          <a:p>
            <a:r>
              <a:rPr lang="en-GB" b="1" dirty="0" smtClean="0"/>
              <a:t>(c) </a:t>
            </a:r>
            <a:r>
              <a:rPr lang="en-GB" dirty="0" smtClean="0"/>
              <a:t>mass</a:t>
            </a:r>
            <a:r>
              <a:rPr lang="en-GB" dirty="0"/>
              <a:t>: </a:t>
            </a:r>
            <a:r>
              <a:rPr lang="en-GB" dirty="0">
                <a:solidFill>
                  <a:schemeClr val="accent2"/>
                </a:solidFill>
              </a:rPr>
              <a:t>mg, g, kg, t</a:t>
            </a:r>
            <a:endParaRPr lang="en-AU" dirty="0">
              <a:solidFill>
                <a:schemeClr val="accent2"/>
              </a:solidFill>
            </a:endParaRPr>
          </a:p>
          <a:p>
            <a:endParaRPr lang="en-AU" dirty="0"/>
          </a:p>
          <a:p>
            <a:r>
              <a:rPr lang="en-AU" dirty="0" smtClean="0"/>
              <a:t>Q6 Which abbreviation is correct for these units</a:t>
            </a:r>
            <a:endParaRPr lang="en-AU" dirty="0" smtClean="0"/>
          </a:p>
          <a:p>
            <a:r>
              <a:rPr lang="en-GB" b="1" dirty="0" smtClean="0"/>
              <a:t>(a) </a:t>
            </a:r>
            <a:r>
              <a:rPr lang="en-GB" dirty="0" smtClean="0"/>
              <a:t>Degrees Celsius (°C) -- </a:t>
            </a:r>
            <a:r>
              <a:rPr lang="en-GB" dirty="0" smtClean="0">
                <a:solidFill>
                  <a:schemeClr val="accent2"/>
                </a:solidFill>
              </a:rPr>
              <a:t>C </a:t>
            </a:r>
            <a:endParaRPr lang="en-AU" dirty="0">
              <a:solidFill>
                <a:schemeClr val="accent2"/>
              </a:solidFill>
            </a:endParaRPr>
          </a:p>
          <a:p>
            <a:r>
              <a:rPr lang="en-GB" b="1" dirty="0" smtClean="0"/>
              <a:t>(b) </a:t>
            </a:r>
            <a:r>
              <a:rPr lang="en-GB" dirty="0" smtClean="0"/>
              <a:t>Seconds (s) -- </a:t>
            </a:r>
            <a:r>
              <a:rPr lang="en-GB" dirty="0" smtClean="0">
                <a:solidFill>
                  <a:schemeClr val="accent2"/>
                </a:solidFill>
              </a:rPr>
              <a:t>D </a:t>
            </a:r>
            <a:endParaRPr lang="en-AU" dirty="0">
              <a:solidFill>
                <a:schemeClr val="accent2"/>
              </a:solidFill>
            </a:endParaRPr>
          </a:p>
          <a:p>
            <a:endParaRPr lang="en-AU" dirty="0"/>
          </a:p>
        </p:txBody>
      </p:sp>
    </p:spTree>
    <p:extLst>
      <p:ext uri="{BB962C8B-B14F-4D97-AF65-F5344CB8AC3E}">
        <p14:creationId xmlns:p14="http://schemas.microsoft.com/office/powerpoint/2010/main" val="2775391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7921"/>
            <a:ext cx="10794833" cy="5923129"/>
          </a:xfrm>
        </p:spPr>
        <p:txBody>
          <a:bodyPr/>
          <a:lstStyle/>
          <a:p>
            <a:r>
              <a:rPr lang="en-AU" b="1" dirty="0" smtClean="0"/>
              <a:t>Q8. </a:t>
            </a:r>
            <a:r>
              <a:rPr lang="en-AU" b="1" dirty="0"/>
              <a:t>Classify </a:t>
            </a:r>
            <a:r>
              <a:rPr lang="en-AU" dirty="0"/>
              <a:t>the following observations as qualitative or quantitative.</a:t>
            </a:r>
          </a:p>
          <a:p>
            <a:r>
              <a:rPr lang="en-AU" b="1" dirty="0"/>
              <a:t>(a) </a:t>
            </a:r>
            <a:r>
              <a:rPr lang="en-AU" dirty="0"/>
              <a:t>The cow went ‘moo’ </a:t>
            </a:r>
            <a:r>
              <a:rPr lang="en-AU" dirty="0">
                <a:sym typeface="Wingdings" panose="05000000000000000000" pitchFamily="2" charset="2"/>
              </a:rPr>
              <a:t> </a:t>
            </a:r>
            <a:r>
              <a:rPr lang="en-AU" dirty="0">
                <a:solidFill>
                  <a:schemeClr val="accent2"/>
                </a:solidFill>
              </a:rPr>
              <a:t>qualitative </a:t>
            </a:r>
          </a:p>
          <a:p>
            <a:r>
              <a:rPr lang="en-AU" b="1" dirty="0"/>
              <a:t>(b) </a:t>
            </a:r>
            <a:r>
              <a:rPr lang="en-AU" dirty="0"/>
              <a:t>The car was travelling at 60 km/h </a:t>
            </a:r>
            <a:r>
              <a:rPr lang="en-AU" dirty="0">
                <a:sym typeface="Wingdings" panose="05000000000000000000" pitchFamily="2" charset="2"/>
              </a:rPr>
              <a:t> </a:t>
            </a:r>
            <a:r>
              <a:rPr lang="en-AU" dirty="0">
                <a:solidFill>
                  <a:schemeClr val="accent2"/>
                </a:solidFill>
              </a:rPr>
              <a:t>quantitative</a:t>
            </a:r>
            <a:endParaRPr lang="en-AU" dirty="0">
              <a:sym typeface="Wingdings" panose="05000000000000000000" pitchFamily="2" charset="2"/>
            </a:endParaRPr>
          </a:p>
          <a:p>
            <a:r>
              <a:rPr lang="en-AU" b="1" dirty="0"/>
              <a:t>(c) </a:t>
            </a:r>
            <a:r>
              <a:rPr lang="en-AU" dirty="0"/>
              <a:t>The </a:t>
            </a:r>
            <a:r>
              <a:rPr lang="en-AU" dirty="0" smtClean="0"/>
              <a:t>Dockers </a:t>
            </a:r>
            <a:r>
              <a:rPr lang="en-AU" dirty="0"/>
              <a:t>won by 25 points </a:t>
            </a:r>
            <a:r>
              <a:rPr lang="en-AU" dirty="0">
                <a:sym typeface="Wingdings" panose="05000000000000000000" pitchFamily="2" charset="2"/>
              </a:rPr>
              <a:t> </a:t>
            </a:r>
            <a:r>
              <a:rPr lang="en-AU" dirty="0">
                <a:solidFill>
                  <a:schemeClr val="accent2"/>
                </a:solidFill>
              </a:rPr>
              <a:t>quantitative</a:t>
            </a:r>
          </a:p>
          <a:p>
            <a:r>
              <a:rPr lang="en-AU" b="1" dirty="0"/>
              <a:t>(d) </a:t>
            </a:r>
            <a:r>
              <a:rPr lang="en-AU" dirty="0"/>
              <a:t>The </a:t>
            </a:r>
            <a:r>
              <a:rPr lang="en-AU" dirty="0" smtClean="0"/>
              <a:t>Broncos won </a:t>
            </a:r>
            <a:r>
              <a:rPr lang="en-AU" dirty="0"/>
              <a:t>by a lot </a:t>
            </a:r>
            <a:r>
              <a:rPr lang="en-AU" dirty="0">
                <a:sym typeface="Wingdings" panose="05000000000000000000" pitchFamily="2" charset="2"/>
              </a:rPr>
              <a:t> </a:t>
            </a:r>
            <a:r>
              <a:rPr lang="en-AU" dirty="0">
                <a:solidFill>
                  <a:schemeClr val="accent2"/>
                </a:solidFill>
              </a:rPr>
              <a:t>qualitative </a:t>
            </a:r>
          </a:p>
          <a:p>
            <a:endParaRPr lang="en-AU" b="1" dirty="0" smtClean="0"/>
          </a:p>
          <a:p>
            <a:r>
              <a:rPr lang="en-AU" b="1" dirty="0" smtClean="0"/>
              <a:t>Q9. Describe </a:t>
            </a:r>
            <a:r>
              <a:rPr lang="en-AU" dirty="0"/>
              <a:t>the features of a safety flame</a:t>
            </a:r>
            <a:r>
              <a:rPr lang="en-AU" dirty="0" smtClean="0"/>
              <a:t>.</a:t>
            </a:r>
          </a:p>
          <a:p>
            <a:r>
              <a:rPr lang="en-AU" dirty="0">
                <a:solidFill>
                  <a:schemeClr val="accent2"/>
                </a:solidFill>
              </a:rPr>
              <a:t>A safety flame </a:t>
            </a:r>
            <a:r>
              <a:rPr lang="en-AU" dirty="0" smtClean="0">
                <a:solidFill>
                  <a:schemeClr val="accent2"/>
                </a:solidFill>
              </a:rPr>
              <a:t>is:</a:t>
            </a:r>
          </a:p>
          <a:p>
            <a:pPr>
              <a:buFont typeface="Arial" panose="020B0604020202020204" pitchFamily="34" charset="0"/>
              <a:buChar char="•"/>
            </a:pPr>
            <a:r>
              <a:rPr lang="en-AU" dirty="0" smtClean="0">
                <a:solidFill>
                  <a:schemeClr val="accent2"/>
                </a:solidFill>
              </a:rPr>
              <a:t> yellow</a:t>
            </a:r>
          </a:p>
          <a:p>
            <a:pPr>
              <a:buFont typeface="Arial" panose="020B0604020202020204" pitchFamily="34" charset="0"/>
              <a:buChar char="•"/>
            </a:pPr>
            <a:r>
              <a:rPr lang="en-AU" dirty="0" smtClean="0">
                <a:solidFill>
                  <a:schemeClr val="accent2"/>
                </a:solidFill>
              </a:rPr>
              <a:t> quiet </a:t>
            </a:r>
            <a:r>
              <a:rPr lang="en-AU" dirty="0">
                <a:solidFill>
                  <a:schemeClr val="accent2"/>
                </a:solidFill>
              </a:rPr>
              <a:t>and </a:t>
            </a:r>
            <a:r>
              <a:rPr lang="en-AU" dirty="0" smtClean="0">
                <a:solidFill>
                  <a:schemeClr val="accent2"/>
                </a:solidFill>
              </a:rPr>
              <a:t>dirty </a:t>
            </a:r>
          </a:p>
          <a:p>
            <a:pPr>
              <a:buFont typeface="Arial" panose="020B0604020202020204" pitchFamily="34" charset="0"/>
              <a:buChar char="•"/>
            </a:pPr>
            <a:r>
              <a:rPr lang="en-AU" dirty="0" smtClean="0">
                <a:solidFill>
                  <a:schemeClr val="accent2"/>
                </a:solidFill>
              </a:rPr>
              <a:t> produced </a:t>
            </a:r>
            <a:r>
              <a:rPr lang="en-AU" dirty="0">
                <a:solidFill>
                  <a:schemeClr val="accent2"/>
                </a:solidFill>
              </a:rPr>
              <a:t>when the </a:t>
            </a:r>
            <a:r>
              <a:rPr lang="en-AU" dirty="0" smtClean="0">
                <a:solidFill>
                  <a:schemeClr val="accent2"/>
                </a:solidFill>
              </a:rPr>
              <a:t>air hole </a:t>
            </a:r>
            <a:r>
              <a:rPr lang="en-AU" dirty="0">
                <a:solidFill>
                  <a:schemeClr val="accent2"/>
                </a:solidFill>
              </a:rPr>
              <a:t>of the Bunsen burner is </a:t>
            </a:r>
            <a:r>
              <a:rPr lang="en-AU" dirty="0" smtClean="0">
                <a:solidFill>
                  <a:schemeClr val="accent2"/>
                </a:solidFill>
              </a:rPr>
              <a:t>closed</a:t>
            </a:r>
            <a:endParaRPr lang="en-AU" dirty="0">
              <a:solidFill>
                <a:schemeClr val="accent2"/>
              </a:solidFill>
            </a:endParaRPr>
          </a:p>
        </p:txBody>
      </p:sp>
      <p:pic>
        <p:nvPicPr>
          <p:cNvPr id="4" name="Picture 3"/>
          <p:cNvPicPr>
            <a:picLocks noChangeAspect="1"/>
          </p:cNvPicPr>
          <p:nvPr/>
        </p:nvPicPr>
        <p:blipFill>
          <a:blip r:embed="rId2"/>
          <a:stretch>
            <a:fillRect/>
          </a:stretch>
        </p:blipFill>
        <p:spPr>
          <a:xfrm>
            <a:off x="8421480" y="1769402"/>
            <a:ext cx="2362412" cy="3940166"/>
          </a:xfrm>
          <a:prstGeom prst="rect">
            <a:avLst/>
          </a:prstGeom>
        </p:spPr>
      </p:pic>
    </p:spTree>
    <p:extLst>
      <p:ext uri="{BB962C8B-B14F-4D97-AF65-F5344CB8AC3E}">
        <p14:creationId xmlns:p14="http://schemas.microsoft.com/office/powerpoint/2010/main" val="1533964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7" y="338599"/>
            <a:ext cx="10876135" cy="6336521"/>
          </a:xfrm>
        </p:spPr>
        <p:txBody>
          <a:bodyPr>
            <a:normAutofit lnSpcReduction="10000"/>
          </a:bodyPr>
          <a:lstStyle/>
          <a:p>
            <a:r>
              <a:rPr lang="en-AU" dirty="0" smtClean="0"/>
              <a:t>Q12 Identify the best SI unit to measure the:</a:t>
            </a:r>
            <a:endParaRPr lang="en-AU" dirty="0" smtClean="0"/>
          </a:p>
          <a:p>
            <a:r>
              <a:rPr lang="en-GB" b="1" dirty="0" smtClean="0"/>
              <a:t>(a) </a:t>
            </a:r>
            <a:r>
              <a:rPr lang="en-GB" dirty="0" smtClean="0"/>
              <a:t>time to run the 100m sprint --</a:t>
            </a:r>
            <a:r>
              <a:rPr lang="en-GB" dirty="0" smtClean="0"/>
              <a:t> </a:t>
            </a:r>
            <a:r>
              <a:rPr lang="en-GB" dirty="0" smtClean="0">
                <a:solidFill>
                  <a:schemeClr val="accent2"/>
                </a:solidFill>
              </a:rPr>
              <a:t>s</a:t>
            </a:r>
            <a:endParaRPr lang="en-AU" dirty="0">
              <a:solidFill>
                <a:schemeClr val="accent2"/>
              </a:solidFill>
            </a:endParaRPr>
          </a:p>
          <a:p>
            <a:r>
              <a:rPr lang="en-GB" b="1" dirty="0" smtClean="0"/>
              <a:t>(b) </a:t>
            </a:r>
            <a:r>
              <a:rPr lang="en-GB" dirty="0" smtClean="0"/>
              <a:t>mass of a car -- </a:t>
            </a:r>
            <a:r>
              <a:rPr lang="en-GB" dirty="0">
                <a:solidFill>
                  <a:schemeClr val="accent2"/>
                </a:solidFill>
              </a:rPr>
              <a:t>kg or t</a:t>
            </a:r>
            <a:endParaRPr lang="en-AU" dirty="0">
              <a:solidFill>
                <a:schemeClr val="accent2"/>
              </a:solidFill>
            </a:endParaRPr>
          </a:p>
          <a:p>
            <a:r>
              <a:rPr lang="en-GB" b="1" dirty="0" smtClean="0"/>
              <a:t>(c) </a:t>
            </a:r>
            <a:r>
              <a:rPr lang="en-GB" dirty="0" smtClean="0"/>
              <a:t>volume of water in a sink --</a:t>
            </a:r>
            <a:r>
              <a:rPr lang="en-GB" dirty="0" smtClean="0">
                <a:solidFill>
                  <a:schemeClr val="accent2"/>
                </a:solidFill>
              </a:rPr>
              <a:t> </a:t>
            </a:r>
            <a:r>
              <a:rPr lang="en-GB" dirty="0" smtClean="0">
                <a:solidFill>
                  <a:schemeClr val="accent2"/>
                </a:solidFill>
              </a:rPr>
              <a:t>L</a:t>
            </a:r>
            <a:endParaRPr lang="en-AU" dirty="0">
              <a:solidFill>
                <a:schemeClr val="accent2"/>
              </a:solidFill>
            </a:endParaRPr>
          </a:p>
          <a:p>
            <a:endParaRPr lang="en-AU" dirty="0" smtClean="0"/>
          </a:p>
          <a:p>
            <a:r>
              <a:rPr lang="en-AU" dirty="0" smtClean="0"/>
              <a:t>Q13 Identify the type of graph from the clues below:</a:t>
            </a:r>
            <a:endParaRPr lang="en-AU" dirty="0" smtClean="0"/>
          </a:p>
          <a:p>
            <a:r>
              <a:rPr lang="en-GB" b="1" dirty="0" smtClean="0"/>
              <a:t>(a) </a:t>
            </a:r>
            <a:r>
              <a:rPr lang="en-GB" dirty="0" smtClean="0"/>
              <a:t>it shows percentages -- </a:t>
            </a:r>
            <a:r>
              <a:rPr lang="en-GB" dirty="0" smtClean="0">
                <a:solidFill>
                  <a:schemeClr val="accent2"/>
                </a:solidFill>
              </a:rPr>
              <a:t>Pie </a:t>
            </a:r>
            <a:r>
              <a:rPr lang="en-GB" dirty="0">
                <a:solidFill>
                  <a:schemeClr val="accent2"/>
                </a:solidFill>
              </a:rPr>
              <a:t>graph</a:t>
            </a:r>
            <a:endParaRPr lang="en-AU" dirty="0">
              <a:solidFill>
                <a:schemeClr val="accent2"/>
              </a:solidFill>
            </a:endParaRPr>
          </a:p>
          <a:p>
            <a:r>
              <a:rPr lang="en-GB" b="1" dirty="0" smtClean="0"/>
              <a:t>(b) </a:t>
            </a:r>
            <a:r>
              <a:rPr lang="en-GB" dirty="0" smtClean="0"/>
              <a:t>it has two sets of measurements -- </a:t>
            </a:r>
            <a:r>
              <a:rPr lang="en-GB" dirty="0" smtClean="0">
                <a:solidFill>
                  <a:schemeClr val="accent2"/>
                </a:solidFill>
              </a:rPr>
              <a:t>Line </a:t>
            </a:r>
            <a:r>
              <a:rPr lang="en-GB" dirty="0">
                <a:solidFill>
                  <a:schemeClr val="accent2"/>
                </a:solidFill>
              </a:rPr>
              <a:t>graph</a:t>
            </a:r>
            <a:endParaRPr lang="en-AU" dirty="0">
              <a:solidFill>
                <a:schemeClr val="accent2"/>
              </a:solidFill>
            </a:endParaRPr>
          </a:p>
          <a:p>
            <a:r>
              <a:rPr lang="en-GB" b="1" dirty="0" smtClean="0"/>
              <a:t>(c) </a:t>
            </a:r>
            <a:r>
              <a:rPr lang="en-GB" dirty="0" smtClean="0"/>
              <a:t>it has discrete groups along its bottom, horizontal axis -- </a:t>
            </a:r>
            <a:r>
              <a:rPr lang="en-GB" dirty="0" smtClean="0">
                <a:solidFill>
                  <a:schemeClr val="accent2"/>
                </a:solidFill>
              </a:rPr>
              <a:t>Column </a:t>
            </a:r>
            <a:r>
              <a:rPr lang="en-GB" dirty="0">
                <a:solidFill>
                  <a:schemeClr val="accent2"/>
                </a:solidFill>
              </a:rPr>
              <a:t>graph</a:t>
            </a:r>
            <a:endParaRPr lang="en-AU" dirty="0">
              <a:solidFill>
                <a:schemeClr val="accent2"/>
              </a:solidFill>
            </a:endParaRPr>
          </a:p>
          <a:p>
            <a:r>
              <a:rPr lang="en-GB" b="1" dirty="0" smtClean="0"/>
              <a:t>(d) </a:t>
            </a:r>
            <a:r>
              <a:rPr lang="en-GB" dirty="0" smtClean="0"/>
              <a:t>it has discrete groups along its vertical axis --</a:t>
            </a:r>
            <a:r>
              <a:rPr lang="en-GB" b="1" dirty="0" smtClean="0"/>
              <a:t> </a:t>
            </a:r>
            <a:r>
              <a:rPr lang="en-GB" dirty="0" smtClean="0">
                <a:solidFill>
                  <a:schemeClr val="accent2"/>
                </a:solidFill>
              </a:rPr>
              <a:t>Bar </a:t>
            </a:r>
            <a:r>
              <a:rPr lang="en-GB" dirty="0">
                <a:solidFill>
                  <a:schemeClr val="accent2"/>
                </a:solidFill>
              </a:rPr>
              <a:t>graph</a:t>
            </a:r>
            <a:endParaRPr lang="en-AU" dirty="0">
              <a:solidFill>
                <a:schemeClr val="accent2"/>
              </a:solidFill>
            </a:endParaRPr>
          </a:p>
          <a:p>
            <a:endParaRPr lang="en-AU" dirty="0" smtClean="0"/>
          </a:p>
          <a:p>
            <a:r>
              <a:rPr lang="en-AU" dirty="0" smtClean="0"/>
              <a:t>Q15. Propose</a:t>
            </a:r>
            <a:r>
              <a:rPr lang="en-AU" b="1" dirty="0" smtClean="0"/>
              <a:t> </a:t>
            </a:r>
            <a:r>
              <a:rPr lang="en-AU" dirty="0"/>
              <a:t>reasons why the Bunsen burner gas </a:t>
            </a:r>
            <a:r>
              <a:rPr lang="en-AU" dirty="0" smtClean="0"/>
              <a:t>must be </a:t>
            </a:r>
            <a:r>
              <a:rPr lang="en-AU" dirty="0"/>
              <a:t>turned on after the match is lit</a:t>
            </a:r>
            <a:r>
              <a:rPr lang="en-AU" dirty="0" smtClean="0"/>
              <a:t>.</a:t>
            </a:r>
          </a:p>
          <a:p>
            <a:r>
              <a:rPr lang="en-AU" dirty="0">
                <a:solidFill>
                  <a:schemeClr val="accent2"/>
                </a:solidFill>
              </a:rPr>
              <a:t>If the tap is turned on first, the gas is being pumped into the room. </a:t>
            </a:r>
            <a:endParaRPr lang="en-AU" dirty="0" smtClean="0">
              <a:solidFill>
                <a:schemeClr val="accent2"/>
              </a:solidFill>
            </a:endParaRPr>
          </a:p>
          <a:p>
            <a:r>
              <a:rPr lang="en-AU" dirty="0" smtClean="0">
                <a:solidFill>
                  <a:schemeClr val="accent2"/>
                </a:solidFill>
              </a:rPr>
              <a:t>Lighting the </a:t>
            </a:r>
            <a:r>
              <a:rPr lang="en-AU" dirty="0">
                <a:solidFill>
                  <a:schemeClr val="accent2"/>
                </a:solidFill>
              </a:rPr>
              <a:t>match can then cause it to explode. </a:t>
            </a:r>
          </a:p>
        </p:txBody>
      </p:sp>
      <p:pic>
        <p:nvPicPr>
          <p:cNvPr id="4" name="Picture 3"/>
          <p:cNvPicPr>
            <a:picLocks noChangeAspect="1"/>
          </p:cNvPicPr>
          <p:nvPr/>
        </p:nvPicPr>
        <p:blipFill>
          <a:blip r:embed="rId2"/>
          <a:stretch>
            <a:fillRect/>
          </a:stretch>
        </p:blipFill>
        <p:spPr>
          <a:xfrm>
            <a:off x="7898828" y="454605"/>
            <a:ext cx="3892252" cy="3184570"/>
          </a:xfrm>
          <a:prstGeom prst="rect">
            <a:avLst/>
          </a:prstGeom>
        </p:spPr>
      </p:pic>
    </p:spTree>
    <p:extLst>
      <p:ext uri="{BB962C8B-B14F-4D97-AF65-F5344CB8AC3E}">
        <p14:creationId xmlns:p14="http://schemas.microsoft.com/office/powerpoint/2010/main" val="3189560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Thinking scientifically (page 39)</a:t>
            </a:r>
            <a:endParaRPr lang="en-AU" dirty="0"/>
          </a:p>
        </p:txBody>
      </p:sp>
      <p:sp>
        <p:nvSpPr>
          <p:cNvPr id="3" name="Content Placeholder 2"/>
          <p:cNvSpPr>
            <a:spLocks noGrp="1"/>
          </p:cNvSpPr>
          <p:nvPr>
            <p:ph idx="1"/>
          </p:nvPr>
        </p:nvSpPr>
        <p:spPr>
          <a:xfrm>
            <a:off x="777922" y="2084831"/>
            <a:ext cx="10836323" cy="1722893"/>
          </a:xfrm>
        </p:spPr>
        <p:txBody>
          <a:bodyPr>
            <a:normAutofit lnSpcReduction="10000"/>
          </a:bodyPr>
          <a:lstStyle/>
          <a:p>
            <a:r>
              <a:rPr lang="en-AU" dirty="0"/>
              <a:t>The Three Bears returned home and found someone had been eating their porridge. </a:t>
            </a:r>
            <a:endParaRPr lang="en-AU" dirty="0" smtClean="0"/>
          </a:p>
          <a:p>
            <a:r>
              <a:rPr lang="en-AU" dirty="0" smtClean="0"/>
              <a:t>Being </a:t>
            </a:r>
            <a:r>
              <a:rPr lang="en-AU" dirty="0"/>
              <a:t>scientific bears, </a:t>
            </a:r>
            <a:r>
              <a:rPr lang="en-AU" dirty="0" smtClean="0"/>
              <a:t>they were </a:t>
            </a:r>
            <a:r>
              <a:rPr lang="en-AU" dirty="0"/>
              <a:t>interested in how fast different-sized bowls cooled. </a:t>
            </a:r>
            <a:endParaRPr lang="en-AU" dirty="0" smtClean="0"/>
          </a:p>
          <a:p>
            <a:r>
              <a:rPr lang="en-AU" dirty="0" smtClean="0"/>
              <a:t>They </a:t>
            </a:r>
            <a:r>
              <a:rPr lang="en-AU" dirty="0"/>
              <a:t>filled them with hot porridge and measured </a:t>
            </a:r>
            <a:r>
              <a:rPr lang="en-AU" dirty="0" smtClean="0"/>
              <a:t>the temperature </a:t>
            </a:r>
            <a:r>
              <a:rPr lang="en-AU" dirty="0"/>
              <a:t>every minute. </a:t>
            </a:r>
            <a:endParaRPr lang="en-AU" dirty="0" smtClean="0"/>
          </a:p>
          <a:p>
            <a:r>
              <a:rPr lang="en-AU" dirty="0" smtClean="0"/>
              <a:t>Their </a:t>
            </a:r>
            <a:r>
              <a:rPr lang="en-AU" dirty="0"/>
              <a:t>results are shown in the table.</a:t>
            </a:r>
          </a:p>
        </p:txBody>
      </p:sp>
      <p:pic>
        <p:nvPicPr>
          <p:cNvPr id="4" name="Picture 3"/>
          <p:cNvPicPr>
            <a:picLocks noChangeAspect="1"/>
          </p:cNvPicPr>
          <p:nvPr/>
        </p:nvPicPr>
        <p:blipFill>
          <a:blip r:embed="rId2"/>
          <a:stretch>
            <a:fillRect/>
          </a:stretch>
        </p:blipFill>
        <p:spPr>
          <a:xfrm>
            <a:off x="674639" y="3964603"/>
            <a:ext cx="11115675" cy="2695575"/>
          </a:xfrm>
          <a:prstGeom prst="rect">
            <a:avLst/>
          </a:prstGeom>
        </p:spPr>
      </p:pic>
    </p:spTree>
    <p:extLst>
      <p:ext uri="{BB962C8B-B14F-4D97-AF65-F5344CB8AC3E}">
        <p14:creationId xmlns:p14="http://schemas.microsoft.com/office/powerpoint/2010/main" val="518710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1525" y="443481"/>
            <a:ext cx="11115675" cy="2695575"/>
          </a:xfrm>
          <a:prstGeom prst="rect">
            <a:avLst/>
          </a:prstGeom>
        </p:spPr>
      </p:pic>
      <p:sp>
        <p:nvSpPr>
          <p:cNvPr id="5" name="Content Placeholder 4"/>
          <p:cNvSpPr>
            <a:spLocks noGrp="1"/>
          </p:cNvSpPr>
          <p:nvPr>
            <p:ph idx="1"/>
          </p:nvPr>
        </p:nvSpPr>
        <p:spPr>
          <a:xfrm>
            <a:off x="1010480" y="3603008"/>
            <a:ext cx="10876720" cy="2774590"/>
          </a:xfrm>
        </p:spPr>
        <p:txBody>
          <a:bodyPr/>
          <a:lstStyle/>
          <a:p>
            <a:r>
              <a:rPr lang="en-AU" b="1" dirty="0"/>
              <a:t>Q1 </a:t>
            </a:r>
            <a:r>
              <a:rPr lang="en-AU" dirty="0"/>
              <a:t>Identify which bowl cooled the fastest.</a:t>
            </a:r>
          </a:p>
          <a:p>
            <a:r>
              <a:rPr lang="en-AU" b="1" dirty="0"/>
              <a:t>A </a:t>
            </a:r>
            <a:r>
              <a:rPr lang="en-AU" dirty="0"/>
              <a:t>Papa Bear’s</a:t>
            </a:r>
          </a:p>
          <a:p>
            <a:r>
              <a:rPr lang="en-AU" b="1" dirty="0"/>
              <a:t>B </a:t>
            </a:r>
            <a:r>
              <a:rPr lang="en-AU" dirty="0"/>
              <a:t>Mama Bear’s</a:t>
            </a:r>
          </a:p>
          <a:p>
            <a:r>
              <a:rPr lang="en-AU" b="1" dirty="0">
                <a:solidFill>
                  <a:schemeClr val="accent2"/>
                </a:solidFill>
              </a:rPr>
              <a:t>C </a:t>
            </a:r>
            <a:r>
              <a:rPr lang="en-AU" dirty="0">
                <a:solidFill>
                  <a:schemeClr val="accent2"/>
                </a:solidFill>
              </a:rPr>
              <a:t>Baby </a:t>
            </a:r>
            <a:r>
              <a:rPr lang="en-AU" dirty="0" smtClean="0">
                <a:solidFill>
                  <a:schemeClr val="accent2"/>
                </a:solidFill>
              </a:rPr>
              <a:t>Bear’s </a:t>
            </a:r>
            <a:r>
              <a:rPr lang="en-AU" dirty="0" smtClean="0">
                <a:solidFill>
                  <a:schemeClr val="accent2"/>
                </a:solidFill>
                <a:sym typeface="Wingdings" panose="05000000000000000000" pitchFamily="2" charset="2"/>
              </a:rPr>
              <a:t> Because after 5 minutes, Baby Bears bowl had the lowest temperature</a:t>
            </a:r>
            <a:endParaRPr lang="en-AU" dirty="0">
              <a:solidFill>
                <a:schemeClr val="accent2"/>
              </a:solidFill>
            </a:endParaRPr>
          </a:p>
          <a:p>
            <a:r>
              <a:rPr lang="en-AU" b="1" dirty="0"/>
              <a:t>D </a:t>
            </a:r>
            <a:r>
              <a:rPr lang="en-AU" dirty="0"/>
              <a:t>Not enough information to decide</a:t>
            </a:r>
          </a:p>
        </p:txBody>
      </p:sp>
    </p:spTree>
    <p:extLst>
      <p:ext uri="{BB962C8B-B14F-4D97-AF65-F5344CB8AC3E}">
        <p14:creationId xmlns:p14="http://schemas.microsoft.com/office/powerpoint/2010/main" val="2926829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837" y="1834421"/>
            <a:ext cx="5562814" cy="4892884"/>
          </a:xfrm>
          <a:prstGeom prst="rect">
            <a:avLst/>
          </a:prstGeom>
        </p:spPr>
      </p:pic>
      <p:sp>
        <p:nvSpPr>
          <p:cNvPr id="5" name="Rectangle 4"/>
          <p:cNvSpPr/>
          <p:nvPr/>
        </p:nvSpPr>
        <p:spPr>
          <a:xfrm>
            <a:off x="223837" y="703829"/>
            <a:ext cx="6096000" cy="769441"/>
          </a:xfrm>
          <a:prstGeom prst="rect">
            <a:avLst/>
          </a:prstGeom>
        </p:spPr>
        <p:txBody>
          <a:bodyPr>
            <a:spAutoFit/>
          </a:bodyPr>
          <a:lstStyle/>
          <a:p>
            <a:r>
              <a:rPr lang="en-AU" sz="2200" b="0" i="0" u="none" strike="noStrike" baseline="0" dirty="0" smtClean="0">
                <a:latin typeface="HelveticaNeue-Roman"/>
              </a:rPr>
              <a:t>Mama Bear then sketched line graphs to show</a:t>
            </a:r>
          </a:p>
          <a:p>
            <a:r>
              <a:rPr lang="en-AU" sz="2200" b="0" i="0" u="none" strike="noStrike" baseline="0" dirty="0" smtClean="0">
                <a:latin typeface="HelveticaNeue-Roman"/>
              </a:rPr>
              <a:t>what was happening. These are shown below:</a:t>
            </a:r>
            <a:endParaRPr lang="en-AU" sz="2200" dirty="0"/>
          </a:p>
        </p:txBody>
      </p:sp>
      <p:sp>
        <p:nvSpPr>
          <p:cNvPr id="7" name="Content Placeholder 4"/>
          <p:cNvSpPr txBox="1">
            <a:spLocks/>
          </p:cNvSpPr>
          <p:nvPr/>
        </p:nvSpPr>
        <p:spPr>
          <a:xfrm>
            <a:off x="6442667" y="914400"/>
            <a:ext cx="5581010" cy="542225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b="1" dirty="0"/>
              <a:t>Q2 </a:t>
            </a:r>
            <a:r>
              <a:rPr lang="en-AU" dirty="0"/>
              <a:t>Identify which graph most likely represents:</a:t>
            </a:r>
          </a:p>
          <a:p>
            <a:r>
              <a:rPr lang="en-AU" b="1" dirty="0" smtClean="0"/>
              <a:t>(a) </a:t>
            </a:r>
            <a:r>
              <a:rPr lang="en-AU" dirty="0"/>
              <a:t>Papa Bear’s </a:t>
            </a:r>
            <a:r>
              <a:rPr lang="en-AU" dirty="0" smtClean="0"/>
              <a:t>bowl </a:t>
            </a:r>
            <a:r>
              <a:rPr lang="en-AU" dirty="0" smtClean="0">
                <a:sym typeface="Wingdings" panose="05000000000000000000" pitchFamily="2" charset="2"/>
              </a:rPr>
              <a:t> </a:t>
            </a:r>
            <a:r>
              <a:rPr lang="en-AU" dirty="0" smtClean="0">
                <a:solidFill>
                  <a:schemeClr val="accent2"/>
                </a:solidFill>
                <a:sym typeface="Wingdings" panose="05000000000000000000" pitchFamily="2" charset="2"/>
              </a:rPr>
              <a:t>B</a:t>
            </a:r>
            <a:endParaRPr lang="en-AU" dirty="0">
              <a:solidFill>
                <a:schemeClr val="accent2"/>
              </a:solidFill>
            </a:endParaRPr>
          </a:p>
          <a:p>
            <a:r>
              <a:rPr lang="en-AU" b="1" dirty="0" smtClean="0"/>
              <a:t>(b) </a:t>
            </a:r>
            <a:r>
              <a:rPr lang="en-AU" dirty="0"/>
              <a:t>Mama Bear’s </a:t>
            </a:r>
            <a:r>
              <a:rPr lang="en-AU" dirty="0" smtClean="0"/>
              <a:t>bowl </a:t>
            </a:r>
            <a:r>
              <a:rPr lang="en-AU" dirty="0" smtClean="0">
                <a:sym typeface="Wingdings" panose="05000000000000000000" pitchFamily="2" charset="2"/>
              </a:rPr>
              <a:t> </a:t>
            </a:r>
            <a:r>
              <a:rPr lang="en-AU" dirty="0" smtClean="0">
                <a:solidFill>
                  <a:schemeClr val="accent2"/>
                </a:solidFill>
                <a:sym typeface="Wingdings" panose="05000000000000000000" pitchFamily="2" charset="2"/>
              </a:rPr>
              <a:t>C</a:t>
            </a:r>
            <a:endParaRPr lang="en-AU" dirty="0">
              <a:solidFill>
                <a:schemeClr val="accent2"/>
              </a:solidFill>
            </a:endParaRPr>
          </a:p>
          <a:p>
            <a:r>
              <a:rPr lang="en-AU" b="1" dirty="0" smtClean="0"/>
              <a:t>(c) </a:t>
            </a:r>
            <a:r>
              <a:rPr lang="en-AU" dirty="0"/>
              <a:t>Baby Bear’s </a:t>
            </a:r>
            <a:r>
              <a:rPr lang="en-AU" dirty="0" smtClean="0"/>
              <a:t>bowl </a:t>
            </a:r>
            <a:r>
              <a:rPr lang="en-AU" dirty="0" smtClean="0">
                <a:sym typeface="Wingdings" panose="05000000000000000000" pitchFamily="2" charset="2"/>
              </a:rPr>
              <a:t> </a:t>
            </a:r>
            <a:r>
              <a:rPr lang="en-AU" dirty="0" smtClean="0">
                <a:solidFill>
                  <a:schemeClr val="accent2"/>
                </a:solidFill>
                <a:sym typeface="Wingdings" panose="05000000000000000000" pitchFamily="2" charset="2"/>
              </a:rPr>
              <a:t>D</a:t>
            </a:r>
          </a:p>
          <a:p>
            <a:endParaRPr lang="en-AU" b="1" dirty="0" smtClean="0"/>
          </a:p>
          <a:p>
            <a:r>
              <a:rPr lang="en-AU" b="1" dirty="0" smtClean="0"/>
              <a:t>Q3. </a:t>
            </a:r>
            <a:r>
              <a:rPr lang="en-AU" dirty="0" smtClean="0"/>
              <a:t>Identify </a:t>
            </a:r>
            <a:r>
              <a:rPr lang="en-AU" dirty="0"/>
              <a:t>which of the following variables </a:t>
            </a:r>
            <a:r>
              <a:rPr lang="en-AU" dirty="0" smtClean="0"/>
              <a:t>are </a:t>
            </a:r>
            <a:r>
              <a:rPr lang="en-AU" i="1" dirty="0" smtClean="0"/>
              <a:t>unlikely </a:t>
            </a:r>
            <a:r>
              <a:rPr lang="en-AU" dirty="0"/>
              <a:t>to have much effect on the cooling of </a:t>
            </a:r>
            <a:r>
              <a:rPr lang="en-AU" dirty="0" smtClean="0"/>
              <a:t>the porridge</a:t>
            </a:r>
            <a:r>
              <a:rPr lang="en-AU" dirty="0"/>
              <a:t>.</a:t>
            </a:r>
          </a:p>
          <a:p>
            <a:r>
              <a:rPr lang="en-AU" b="1" dirty="0"/>
              <a:t>A </a:t>
            </a:r>
            <a:r>
              <a:rPr lang="en-AU" dirty="0"/>
              <a:t>size of bowl</a:t>
            </a:r>
          </a:p>
          <a:p>
            <a:r>
              <a:rPr lang="en-AU" b="1" dirty="0"/>
              <a:t>B </a:t>
            </a:r>
            <a:r>
              <a:rPr lang="en-AU" dirty="0"/>
              <a:t>amount of porridge</a:t>
            </a:r>
          </a:p>
          <a:p>
            <a:r>
              <a:rPr lang="en-AU" b="1" dirty="0">
                <a:solidFill>
                  <a:schemeClr val="accent2"/>
                </a:solidFill>
              </a:rPr>
              <a:t>C </a:t>
            </a:r>
            <a:r>
              <a:rPr lang="en-AU" dirty="0">
                <a:solidFill>
                  <a:schemeClr val="accent2"/>
                </a:solidFill>
              </a:rPr>
              <a:t>amount of sugar in porridge</a:t>
            </a:r>
          </a:p>
          <a:p>
            <a:r>
              <a:rPr lang="en-AU" b="1" dirty="0"/>
              <a:t>D </a:t>
            </a:r>
            <a:r>
              <a:rPr lang="en-AU" dirty="0"/>
              <a:t>starting temperature of porridge</a:t>
            </a:r>
            <a:endParaRPr lang="en-AU" b="1" dirty="0">
              <a:solidFill>
                <a:schemeClr val="accent2"/>
              </a:solidFill>
            </a:endParaRPr>
          </a:p>
        </p:txBody>
      </p:sp>
    </p:spTree>
    <p:extLst>
      <p:ext uri="{BB962C8B-B14F-4D97-AF65-F5344CB8AC3E}">
        <p14:creationId xmlns:p14="http://schemas.microsoft.com/office/powerpoint/2010/main" val="4075713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1424" y="586854"/>
            <a:ext cx="9720073" cy="6077348"/>
          </a:xfrm>
        </p:spPr>
        <p:txBody>
          <a:bodyPr>
            <a:normAutofit lnSpcReduction="10000"/>
          </a:bodyPr>
          <a:lstStyle/>
          <a:p>
            <a:r>
              <a:rPr lang="en-AU" b="1" dirty="0"/>
              <a:t>Q4 </a:t>
            </a:r>
            <a:r>
              <a:rPr lang="en-AU" dirty="0"/>
              <a:t>Baby Bear misread his thermometer once.</a:t>
            </a:r>
          </a:p>
          <a:p>
            <a:r>
              <a:rPr lang="en-AU" dirty="0"/>
              <a:t>Identify which of his readings is probably wrong.</a:t>
            </a:r>
          </a:p>
          <a:p>
            <a:r>
              <a:rPr lang="en-AU" b="1" dirty="0"/>
              <a:t>A </a:t>
            </a:r>
            <a:r>
              <a:rPr lang="en-AU" dirty="0"/>
              <a:t>50°C</a:t>
            </a:r>
          </a:p>
          <a:p>
            <a:r>
              <a:rPr lang="en-AU" b="1" dirty="0">
                <a:solidFill>
                  <a:schemeClr val="accent2"/>
                </a:solidFill>
              </a:rPr>
              <a:t>B </a:t>
            </a:r>
            <a:r>
              <a:rPr lang="en-AU" dirty="0">
                <a:solidFill>
                  <a:schemeClr val="accent2"/>
                </a:solidFill>
              </a:rPr>
              <a:t>48°C</a:t>
            </a:r>
          </a:p>
          <a:p>
            <a:r>
              <a:rPr lang="en-AU" b="1" dirty="0"/>
              <a:t>C </a:t>
            </a:r>
            <a:r>
              <a:rPr lang="en-AU" dirty="0"/>
              <a:t>30°C</a:t>
            </a:r>
          </a:p>
          <a:p>
            <a:r>
              <a:rPr lang="en-AU" b="1" dirty="0"/>
              <a:t>D </a:t>
            </a:r>
            <a:r>
              <a:rPr lang="en-AU" dirty="0" smtClean="0"/>
              <a:t>20°C</a:t>
            </a:r>
          </a:p>
          <a:p>
            <a:endParaRPr lang="en-AU" dirty="0"/>
          </a:p>
          <a:p>
            <a:r>
              <a:rPr lang="en-AU" b="1" dirty="0"/>
              <a:t>Q5 </a:t>
            </a:r>
            <a:r>
              <a:rPr lang="en-AU" dirty="0"/>
              <a:t>Papa Bear forgot to read his thermometer once.</a:t>
            </a:r>
          </a:p>
          <a:p>
            <a:r>
              <a:rPr lang="en-AU" dirty="0"/>
              <a:t>Identify the most likely missing temperature.</a:t>
            </a:r>
          </a:p>
          <a:p>
            <a:r>
              <a:rPr lang="en-AU" b="1" dirty="0"/>
              <a:t>A </a:t>
            </a:r>
            <a:r>
              <a:rPr lang="en-AU" dirty="0"/>
              <a:t>31°C</a:t>
            </a:r>
          </a:p>
          <a:p>
            <a:r>
              <a:rPr lang="en-AU" b="1" dirty="0"/>
              <a:t>B </a:t>
            </a:r>
            <a:r>
              <a:rPr lang="en-AU" dirty="0"/>
              <a:t>53°C</a:t>
            </a:r>
          </a:p>
          <a:p>
            <a:r>
              <a:rPr lang="en-AU" b="1" dirty="0">
                <a:solidFill>
                  <a:schemeClr val="accent2"/>
                </a:solidFill>
              </a:rPr>
              <a:t>C </a:t>
            </a:r>
            <a:r>
              <a:rPr lang="en-AU" dirty="0">
                <a:solidFill>
                  <a:schemeClr val="accent2"/>
                </a:solidFill>
              </a:rPr>
              <a:t>50°C</a:t>
            </a:r>
          </a:p>
          <a:p>
            <a:r>
              <a:rPr lang="en-AU" b="1" dirty="0"/>
              <a:t>D </a:t>
            </a:r>
            <a:r>
              <a:rPr lang="en-AU" dirty="0" smtClean="0"/>
              <a:t>18°C</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117" y="750627"/>
            <a:ext cx="1421293" cy="5479576"/>
          </a:xfrm>
          <a:prstGeom prst="rect">
            <a:avLst/>
          </a:prstGeom>
        </p:spPr>
      </p:pic>
    </p:spTree>
    <p:extLst>
      <p:ext uri="{BB962C8B-B14F-4D97-AF65-F5344CB8AC3E}">
        <p14:creationId xmlns:p14="http://schemas.microsoft.com/office/powerpoint/2010/main" val="1908068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367" y="757451"/>
            <a:ext cx="9720073" cy="4023360"/>
          </a:xfrm>
        </p:spPr>
        <p:txBody>
          <a:bodyPr/>
          <a:lstStyle/>
          <a:p>
            <a:r>
              <a:rPr lang="en-AU" b="1" dirty="0"/>
              <a:t>Q6 </a:t>
            </a:r>
            <a:r>
              <a:rPr lang="en-AU" dirty="0"/>
              <a:t>Mama Bear also forgot to read her thermometer.</a:t>
            </a:r>
          </a:p>
          <a:p>
            <a:r>
              <a:rPr lang="en-AU" dirty="0"/>
              <a:t>Identify the most likely missing temperature.</a:t>
            </a:r>
          </a:p>
          <a:p>
            <a:r>
              <a:rPr lang="en-AU" b="1" dirty="0"/>
              <a:t>A </a:t>
            </a:r>
            <a:r>
              <a:rPr lang="en-AU" dirty="0"/>
              <a:t>30°C</a:t>
            </a:r>
          </a:p>
          <a:p>
            <a:r>
              <a:rPr lang="en-AU" b="1" dirty="0">
                <a:solidFill>
                  <a:schemeClr val="accent2"/>
                </a:solidFill>
              </a:rPr>
              <a:t>B </a:t>
            </a:r>
            <a:r>
              <a:rPr lang="en-AU" dirty="0">
                <a:solidFill>
                  <a:schemeClr val="accent2"/>
                </a:solidFill>
              </a:rPr>
              <a:t>24°C</a:t>
            </a:r>
          </a:p>
          <a:p>
            <a:r>
              <a:rPr lang="en-AU" b="1" dirty="0"/>
              <a:t>C </a:t>
            </a:r>
            <a:r>
              <a:rPr lang="en-AU" dirty="0"/>
              <a:t>20°C</a:t>
            </a:r>
          </a:p>
          <a:p>
            <a:r>
              <a:rPr lang="en-AU" b="1" dirty="0"/>
              <a:t>D </a:t>
            </a:r>
            <a:r>
              <a:rPr lang="en-AU" dirty="0"/>
              <a:t>18°C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413" y="2477566"/>
            <a:ext cx="6610712" cy="3882291"/>
          </a:xfrm>
          <a:prstGeom prst="rect">
            <a:avLst/>
          </a:prstGeom>
        </p:spPr>
      </p:pic>
    </p:spTree>
    <p:extLst>
      <p:ext uri="{BB962C8B-B14F-4D97-AF65-F5344CB8AC3E}">
        <p14:creationId xmlns:p14="http://schemas.microsoft.com/office/powerpoint/2010/main" val="1893024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1.1 unit review</a:t>
            </a:r>
          </a:p>
        </p:txBody>
      </p:sp>
      <p:sp>
        <p:nvSpPr>
          <p:cNvPr id="3" name="Content Placeholder 2"/>
          <p:cNvSpPr>
            <a:spLocks noGrp="1"/>
          </p:cNvSpPr>
          <p:nvPr>
            <p:ph idx="1"/>
          </p:nvPr>
        </p:nvSpPr>
        <p:spPr/>
        <p:txBody>
          <a:bodyPr>
            <a:normAutofit lnSpcReduction="10000"/>
          </a:bodyPr>
          <a:lstStyle/>
          <a:p>
            <a:r>
              <a:rPr lang="en-AU" dirty="0" smtClean="0"/>
              <a:t>Q5 </a:t>
            </a:r>
            <a:r>
              <a:rPr lang="en-AU" dirty="0"/>
              <a:t>Specify</a:t>
            </a:r>
            <a:r>
              <a:rPr lang="en-AU" b="1" dirty="0"/>
              <a:t> </a:t>
            </a:r>
            <a:r>
              <a:rPr lang="en-AU" dirty="0"/>
              <a:t>the temperature that a Bunsen burner flame can reach.</a:t>
            </a:r>
          </a:p>
          <a:p>
            <a:r>
              <a:rPr lang="en-AU" dirty="0">
                <a:solidFill>
                  <a:schemeClr val="accent2"/>
                </a:solidFill>
              </a:rPr>
              <a:t>A Bunsen burner flame can reach 1500°C. </a:t>
            </a:r>
          </a:p>
          <a:p>
            <a:endParaRPr lang="en-AU" dirty="0" smtClean="0"/>
          </a:p>
          <a:p>
            <a:r>
              <a:rPr lang="en-AU" dirty="0" smtClean="0"/>
              <a:t>Q6 </a:t>
            </a:r>
            <a:r>
              <a:rPr lang="en-AU" dirty="0"/>
              <a:t>List</a:t>
            </a:r>
            <a:r>
              <a:rPr lang="en-AU" b="1" dirty="0"/>
              <a:t> </a:t>
            </a:r>
            <a:r>
              <a:rPr lang="en-AU" dirty="0"/>
              <a:t>four dangers that you will meet in the laboratory.</a:t>
            </a:r>
          </a:p>
          <a:p>
            <a:r>
              <a:rPr lang="en-AU" dirty="0">
                <a:solidFill>
                  <a:schemeClr val="accent2"/>
                </a:solidFill>
              </a:rPr>
              <a:t>Many possible dangers might be listed </a:t>
            </a:r>
            <a:r>
              <a:rPr lang="en-AU" dirty="0" smtClean="0">
                <a:solidFill>
                  <a:schemeClr val="accent2"/>
                </a:solidFill>
              </a:rPr>
              <a:t>including: </a:t>
            </a:r>
          </a:p>
          <a:p>
            <a:pPr>
              <a:buFont typeface="Arial" panose="020B0604020202020204" pitchFamily="34" charset="0"/>
              <a:buChar char="•"/>
            </a:pPr>
            <a:r>
              <a:rPr lang="en-AU" dirty="0">
                <a:solidFill>
                  <a:schemeClr val="accent2"/>
                </a:solidFill>
              </a:rPr>
              <a:t> </a:t>
            </a:r>
            <a:r>
              <a:rPr lang="en-AU" dirty="0" smtClean="0">
                <a:solidFill>
                  <a:schemeClr val="accent2"/>
                </a:solidFill>
              </a:rPr>
              <a:t>extreme </a:t>
            </a:r>
            <a:r>
              <a:rPr lang="en-AU" dirty="0">
                <a:solidFill>
                  <a:schemeClr val="accent2"/>
                </a:solidFill>
              </a:rPr>
              <a:t>heat, </a:t>
            </a:r>
            <a:endParaRPr lang="en-AU" dirty="0" smtClean="0">
              <a:solidFill>
                <a:schemeClr val="accent2"/>
              </a:solidFill>
            </a:endParaRPr>
          </a:p>
          <a:p>
            <a:pPr>
              <a:buFont typeface="Arial" panose="020B0604020202020204" pitchFamily="34" charset="0"/>
              <a:buChar char="•"/>
            </a:pPr>
            <a:r>
              <a:rPr lang="en-AU" dirty="0" smtClean="0">
                <a:solidFill>
                  <a:schemeClr val="accent2"/>
                </a:solidFill>
              </a:rPr>
              <a:t> flames</a:t>
            </a:r>
            <a:r>
              <a:rPr lang="en-AU" dirty="0">
                <a:solidFill>
                  <a:schemeClr val="accent2"/>
                </a:solidFill>
              </a:rPr>
              <a:t>, </a:t>
            </a:r>
            <a:endParaRPr lang="en-AU" dirty="0" smtClean="0">
              <a:solidFill>
                <a:schemeClr val="accent2"/>
              </a:solidFill>
            </a:endParaRPr>
          </a:p>
          <a:p>
            <a:pPr>
              <a:buFont typeface="Arial" panose="020B0604020202020204" pitchFamily="34" charset="0"/>
              <a:buChar char="•"/>
            </a:pPr>
            <a:r>
              <a:rPr lang="en-AU" dirty="0" smtClean="0">
                <a:solidFill>
                  <a:schemeClr val="accent2"/>
                </a:solidFill>
              </a:rPr>
              <a:t> toxic </a:t>
            </a:r>
            <a:r>
              <a:rPr lang="en-AU" dirty="0">
                <a:solidFill>
                  <a:schemeClr val="accent2"/>
                </a:solidFill>
              </a:rPr>
              <a:t>or corrosive chemicals, </a:t>
            </a:r>
            <a:r>
              <a:rPr lang="en-AU" dirty="0" smtClean="0">
                <a:solidFill>
                  <a:schemeClr val="accent2"/>
                </a:solidFill>
              </a:rPr>
              <a:t> </a:t>
            </a:r>
          </a:p>
          <a:p>
            <a:pPr>
              <a:buFont typeface="Arial" panose="020B0604020202020204" pitchFamily="34" charset="0"/>
              <a:buChar char="•"/>
            </a:pPr>
            <a:r>
              <a:rPr lang="en-AU" dirty="0" smtClean="0">
                <a:solidFill>
                  <a:schemeClr val="accent2"/>
                </a:solidFill>
              </a:rPr>
              <a:t> broken </a:t>
            </a:r>
            <a:r>
              <a:rPr lang="en-AU" dirty="0">
                <a:solidFill>
                  <a:schemeClr val="accent2"/>
                </a:solidFill>
              </a:rPr>
              <a:t>glass</a:t>
            </a:r>
            <a:r>
              <a:rPr lang="en-AU" dirty="0" smtClean="0">
                <a:solidFill>
                  <a:schemeClr val="accent2"/>
                </a:solidFill>
              </a:rPr>
              <a:t>.</a:t>
            </a:r>
            <a:endParaRPr lang="en-AU" dirty="0">
              <a:solidFill>
                <a:schemeClr val="accent2"/>
              </a:solidFill>
            </a:endParaRPr>
          </a:p>
        </p:txBody>
      </p:sp>
    </p:spTree>
    <p:extLst>
      <p:ext uri="{BB962C8B-B14F-4D97-AF65-F5344CB8AC3E}">
        <p14:creationId xmlns:p14="http://schemas.microsoft.com/office/powerpoint/2010/main" val="3907057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1.1 unit review</a:t>
            </a:r>
          </a:p>
        </p:txBody>
      </p:sp>
      <p:sp>
        <p:nvSpPr>
          <p:cNvPr id="3" name="Content Placeholder 2"/>
          <p:cNvSpPr>
            <a:spLocks noGrp="1"/>
          </p:cNvSpPr>
          <p:nvPr>
            <p:ph idx="1"/>
          </p:nvPr>
        </p:nvSpPr>
        <p:spPr>
          <a:xfrm>
            <a:off x="1024128" y="2285999"/>
            <a:ext cx="9720073" cy="4376057"/>
          </a:xfrm>
        </p:spPr>
        <p:txBody>
          <a:bodyPr>
            <a:normAutofit/>
          </a:bodyPr>
          <a:lstStyle/>
          <a:p>
            <a:r>
              <a:rPr lang="en-AU" dirty="0" smtClean="0"/>
              <a:t>Q7 Draw 2D diagrams showing the following </a:t>
            </a:r>
          </a:p>
          <a:p>
            <a:r>
              <a:rPr lang="en-AU" dirty="0" smtClean="0"/>
              <a:t>Equipment (a) beaker (b) conical flask</a:t>
            </a:r>
            <a:endParaRPr lang="en-AU" dirty="0" smtClean="0"/>
          </a:p>
          <a:p>
            <a:endParaRPr lang="en-AU" dirty="0" smtClean="0"/>
          </a:p>
          <a:p>
            <a:r>
              <a:rPr lang="en-AU" dirty="0" smtClean="0"/>
              <a:t>Q11 </a:t>
            </a:r>
            <a:r>
              <a:rPr lang="en-AU" b="1" dirty="0"/>
              <a:t>(a) </a:t>
            </a:r>
            <a:r>
              <a:rPr lang="en-AU" dirty="0"/>
              <a:t>The markings on beakers and conical flasks cannot be used to measure out volumes accurately. Explain</a:t>
            </a:r>
            <a:r>
              <a:rPr lang="en-AU" b="1" dirty="0"/>
              <a:t> </a:t>
            </a:r>
            <a:r>
              <a:rPr lang="en-AU" dirty="0"/>
              <a:t>why.</a:t>
            </a:r>
          </a:p>
          <a:p>
            <a:r>
              <a:rPr lang="en-AU" dirty="0">
                <a:solidFill>
                  <a:schemeClr val="accent2"/>
                </a:solidFill>
              </a:rPr>
              <a:t>The markings on beakers and conical flasks are only rough measurements and therefore should not be used to accurately measure out volumes. </a:t>
            </a:r>
          </a:p>
          <a:p>
            <a:r>
              <a:rPr lang="en-AU" b="1" dirty="0"/>
              <a:t>(b) </a:t>
            </a:r>
            <a:r>
              <a:rPr lang="en-AU" dirty="0"/>
              <a:t>Name</a:t>
            </a:r>
            <a:r>
              <a:rPr lang="en-AU" b="1" dirty="0"/>
              <a:t> </a:t>
            </a:r>
            <a:r>
              <a:rPr lang="en-AU" dirty="0"/>
              <a:t>the piece of equipment used to measure volumes accurately.</a:t>
            </a:r>
          </a:p>
          <a:p>
            <a:r>
              <a:rPr lang="en-AU" dirty="0">
                <a:solidFill>
                  <a:schemeClr val="accent2"/>
                </a:solidFill>
              </a:rPr>
              <a:t>A measuring cylinder is used to accurately measure volumes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01246" y="520259"/>
            <a:ext cx="4659766" cy="3129145"/>
          </a:xfrm>
          <a:prstGeom prst="rect">
            <a:avLst/>
          </a:prstGeom>
        </p:spPr>
      </p:pic>
    </p:spTree>
    <p:extLst>
      <p:ext uri="{BB962C8B-B14F-4D97-AF65-F5344CB8AC3E}">
        <p14:creationId xmlns:p14="http://schemas.microsoft.com/office/powerpoint/2010/main" val="179325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1.1 unit review</a:t>
            </a:r>
          </a:p>
        </p:txBody>
      </p:sp>
      <p:sp>
        <p:nvSpPr>
          <p:cNvPr id="3" name="Content Placeholder 2"/>
          <p:cNvSpPr>
            <a:spLocks noGrp="1"/>
          </p:cNvSpPr>
          <p:nvPr>
            <p:ph idx="1"/>
          </p:nvPr>
        </p:nvSpPr>
        <p:spPr>
          <a:xfrm>
            <a:off x="1024128" y="2285999"/>
            <a:ext cx="9720073" cy="4428309"/>
          </a:xfrm>
        </p:spPr>
        <p:txBody>
          <a:bodyPr>
            <a:normAutofit lnSpcReduction="10000"/>
          </a:bodyPr>
          <a:lstStyle/>
          <a:p>
            <a:r>
              <a:rPr lang="en-AU" dirty="0"/>
              <a:t>Q12. A yellow flame will burn you if you are careless, but it is called the safety flame. Explain why.</a:t>
            </a:r>
          </a:p>
          <a:p>
            <a:r>
              <a:rPr lang="en-AU" dirty="0">
                <a:solidFill>
                  <a:schemeClr val="accent2"/>
                </a:solidFill>
              </a:rPr>
              <a:t>A yellow flame is called the safety flame because it is relatively easy to see. This makes it less likely that you or anyone else would carelessly get too close to the flame. </a:t>
            </a:r>
          </a:p>
          <a:p>
            <a:r>
              <a:rPr lang="en-AU" dirty="0" smtClean="0"/>
              <a:t>Q14 Observations using the Bunsen Burner Flames</a:t>
            </a:r>
          </a:p>
          <a:p>
            <a:r>
              <a:rPr lang="en-AU" dirty="0" smtClean="0"/>
              <a:t>(a) dirty -- </a:t>
            </a:r>
            <a:r>
              <a:rPr lang="en-AU" dirty="0" smtClean="0">
                <a:solidFill>
                  <a:schemeClr val="accent2"/>
                </a:solidFill>
              </a:rPr>
              <a:t>yellow</a:t>
            </a:r>
          </a:p>
          <a:p>
            <a:r>
              <a:rPr lang="en-AU" dirty="0" smtClean="0"/>
              <a:t>(b) noisy -- </a:t>
            </a:r>
            <a:r>
              <a:rPr lang="en-AU" dirty="0" smtClean="0">
                <a:solidFill>
                  <a:schemeClr val="accent2"/>
                </a:solidFill>
              </a:rPr>
              <a:t>blue</a:t>
            </a:r>
          </a:p>
          <a:p>
            <a:r>
              <a:rPr lang="en-AU" dirty="0" smtClean="0"/>
              <a:t>(c) almost invisible -- </a:t>
            </a:r>
            <a:r>
              <a:rPr lang="en-AU" dirty="0" smtClean="0">
                <a:solidFill>
                  <a:schemeClr val="accent2"/>
                </a:solidFill>
              </a:rPr>
              <a:t>blue</a:t>
            </a:r>
          </a:p>
          <a:p>
            <a:r>
              <a:rPr lang="en-AU" dirty="0" smtClean="0"/>
              <a:t>(d) extremely hot -- </a:t>
            </a:r>
            <a:r>
              <a:rPr lang="en-AU" dirty="0" smtClean="0">
                <a:solidFill>
                  <a:schemeClr val="accent2"/>
                </a:solidFill>
              </a:rPr>
              <a:t>blue</a:t>
            </a:r>
          </a:p>
          <a:p>
            <a:r>
              <a:rPr lang="en-AU" dirty="0" smtClean="0"/>
              <a:t>(e) closed air hole -- </a:t>
            </a:r>
            <a:r>
              <a:rPr lang="en-AU" dirty="0" smtClean="0">
                <a:solidFill>
                  <a:schemeClr val="accent2"/>
                </a:solidFill>
              </a:rPr>
              <a:t>yellow</a:t>
            </a:r>
            <a:r>
              <a:rPr lang="en-AU" dirty="0" smtClean="0"/>
              <a:t> </a:t>
            </a:r>
            <a:endParaRPr lang="en-AU" dirty="0"/>
          </a:p>
        </p:txBody>
      </p:sp>
      <p:pic>
        <p:nvPicPr>
          <p:cNvPr id="4" name="Picture 3"/>
          <p:cNvPicPr>
            <a:picLocks noChangeAspect="1"/>
          </p:cNvPicPr>
          <p:nvPr/>
        </p:nvPicPr>
        <p:blipFill>
          <a:blip r:embed="rId2"/>
          <a:stretch>
            <a:fillRect/>
          </a:stretch>
        </p:blipFill>
        <p:spPr>
          <a:xfrm>
            <a:off x="9956028" y="3788228"/>
            <a:ext cx="1752208" cy="2922433"/>
          </a:xfrm>
          <a:prstGeom prst="rect">
            <a:avLst/>
          </a:prstGeom>
        </p:spPr>
      </p:pic>
      <p:pic>
        <p:nvPicPr>
          <p:cNvPr id="5" name="Picture 4"/>
          <p:cNvPicPr>
            <a:picLocks noChangeAspect="1"/>
          </p:cNvPicPr>
          <p:nvPr/>
        </p:nvPicPr>
        <p:blipFill>
          <a:blip r:embed="rId3"/>
          <a:stretch>
            <a:fillRect/>
          </a:stretch>
        </p:blipFill>
        <p:spPr>
          <a:xfrm>
            <a:off x="7526336" y="3658064"/>
            <a:ext cx="2119214" cy="3182760"/>
          </a:xfrm>
          <a:prstGeom prst="rect">
            <a:avLst/>
          </a:prstGeom>
        </p:spPr>
      </p:pic>
    </p:spTree>
    <p:extLst>
      <p:ext uri="{BB962C8B-B14F-4D97-AF65-F5344CB8AC3E}">
        <p14:creationId xmlns:p14="http://schemas.microsoft.com/office/powerpoint/2010/main" val="166664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36979"/>
            <a:ext cx="9720073" cy="5964072"/>
          </a:xfrm>
        </p:spPr>
        <p:txBody>
          <a:bodyPr>
            <a:normAutofit/>
          </a:bodyPr>
          <a:lstStyle/>
          <a:p>
            <a:r>
              <a:rPr lang="en-AU" b="1" dirty="0" smtClean="0"/>
              <a:t>Q20. Propose </a:t>
            </a:r>
            <a:r>
              <a:rPr lang="en-AU" dirty="0"/>
              <a:t>reasons why:</a:t>
            </a:r>
          </a:p>
          <a:p>
            <a:r>
              <a:rPr lang="en-AU" b="1" dirty="0" smtClean="0"/>
              <a:t>(a) </a:t>
            </a:r>
            <a:r>
              <a:rPr lang="en-AU" dirty="0"/>
              <a:t>Y</a:t>
            </a:r>
            <a:r>
              <a:rPr lang="en-AU" dirty="0" smtClean="0"/>
              <a:t>ou </a:t>
            </a:r>
            <a:r>
              <a:rPr lang="en-AU" dirty="0"/>
              <a:t>should light a match before you turn on </a:t>
            </a:r>
            <a:r>
              <a:rPr lang="en-AU" dirty="0" smtClean="0"/>
              <a:t>the gas </a:t>
            </a:r>
            <a:r>
              <a:rPr lang="en-AU" dirty="0"/>
              <a:t>to the Bunsen burner</a:t>
            </a:r>
          </a:p>
          <a:p>
            <a:r>
              <a:rPr lang="en-AU" dirty="0">
                <a:solidFill>
                  <a:schemeClr val="accent2"/>
                </a:solidFill>
              </a:rPr>
              <a:t>You should light a match before you turn on the Bunsen burner gas, to ensure there is no build up of gas, which could cause an explosion. </a:t>
            </a:r>
            <a:endParaRPr lang="en-AU" b="1" dirty="0" smtClean="0">
              <a:solidFill>
                <a:schemeClr val="accent2"/>
              </a:solidFill>
            </a:endParaRPr>
          </a:p>
          <a:p>
            <a:r>
              <a:rPr lang="en-AU" b="1" dirty="0" smtClean="0"/>
              <a:t>(b) L</a:t>
            </a:r>
            <a:r>
              <a:rPr lang="en-AU" dirty="0" smtClean="0"/>
              <a:t>ong </a:t>
            </a:r>
            <a:r>
              <a:rPr lang="en-AU" dirty="0"/>
              <a:t>hair should be tied back when you </a:t>
            </a:r>
            <a:r>
              <a:rPr lang="en-AU" dirty="0" smtClean="0"/>
              <a:t>are using </a:t>
            </a:r>
            <a:r>
              <a:rPr lang="en-AU" dirty="0"/>
              <a:t>the Bunsen burner</a:t>
            </a:r>
          </a:p>
          <a:p>
            <a:r>
              <a:rPr lang="en-AU" dirty="0" smtClean="0">
                <a:solidFill>
                  <a:schemeClr val="accent2"/>
                </a:solidFill>
              </a:rPr>
              <a:t>Untied long hair can accidentally get in the flame of a Bunsen burner. This can be avoided by tying it back. </a:t>
            </a:r>
            <a:endParaRPr lang="en-AU" b="1" dirty="0" smtClean="0">
              <a:solidFill>
                <a:schemeClr val="accent2"/>
              </a:solidFill>
            </a:endParaRPr>
          </a:p>
          <a:p>
            <a:r>
              <a:rPr lang="en-AU" b="1" dirty="0" smtClean="0"/>
              <a:t>(c) </a:t>
            </a:r>
            <a:r>
              <a:rPr lang="en-AU" dirty="0"/>
              <a:t>E</a:t>
            </a:r>
            <a:r>
              <a:rPr lang="en-AU" dirty="0" smtClean="0"/>
              <a:t>ating and drinking is banned in the laboratory</a:t>
            </a:r>
          </a:p>
          <a:p>
            <a:r>
              <a:rPr lang="en-AU" dirty="0" smtClean="0">
                <a:solidFill>
                  <a:schemeClr val="accent2"/>
                </a:solidFill>
              </a:rPr>
              <a:t>Toxic </a:t>
            </a:r>
            <a:r>
              <a:rPr lang="en-AU" dirty="0">
                <a:solidFill>
                  <a:schemeClr val="accent2"/>
                </a:solidFill>
              </a:rPr>
              <a:t>(poisonous) chemicals and acids are in the laboratory. Biological hazards can also be there because it is also where dissections are carried out. It is incredibly dangerous if any traces of these materials get into food </a:t>
            </a:r>
            <a:endParaRPr lang="en-AU" b="1" dirty="0" smtClean="0">
              <a:solidFill>
                <a:schemeClr val="accent2"/>
              </a:solidFill>
            </a:endParaRPr>
          </a:p>
          <a:p>
            <a:r>
              <a:rPr lang="en-AU" b="1" dirty="0" smtClean="0"/>
              <a:t>(d) </a:t>
            </a:r>
            <a:r>
              <a:rPr lang="en-AU" dirty="0"/>
              <a:t>Y</a:t>
            </a:r>
            <a:r>
              <a:rPr lang="en-AU" dirty="0" smtClean="0"/>
              <a:t>ou </a:t>
            </a:r>
            <a:r>
              <a:rPr lang="en-AU" dirty="0"/>
              <a:t>should turn a Bunsen burner to a </a:t>
            </a:r>
            <a:r>
              <a:rPr lang="en-AU" dirty="0" smtClean="0"/>
              <a:t>yellow flame </a:t>
            </a:r>
            <a:r>
              <a:rPr lang="en-AU" dirty="0"/>
              <a:t>if you need to leave it</a:t>
            </a:r>
            <a:r>
              <a:rPr lang="en-AU" dirty="0" smtClean="0"/>
              <a:t>.</a:t>
            </a:r>
          </a:p>
          <a:p>
            <a:r>
              <a:rPr lang="en-AU" dirty="0">
                <a:solidFill>
                  <a:schemeClr val="accent2"/>
                </a:solidFill>
              </a:rPr>
              <a:t>If you leave a Bunsen burner, it needs to be seen. This is easier when it is left as a yellow flame. </a:t>
            </a:r>
            <a:endParaRPr lang="en-AU" dirty="0" smtClean="0">
              <a:solidFill>
                <a:schemeClr val="accent2"/>
              </a:solidFill>
            </a:endParaRPr>
          </a:p>
          <a:p>
            <a:endParaRPr lang="en-AU" dirty="0"/>
          </a:p>
        </p:txBody>
      </p:sp>
    </p:spTree>
    <p:extLst>
      <p:ext uri="{BB962C8B-B14F-4D97-AF65-F5344CB8AC3E}">
        <p14:creationId xmlns:p14="http://schemas.microsoft.com/office/powerpoint/2010/main" val="18232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a:t>
            </a:r>
            <a:r>
              <a:rPr lang="en-AU" dirty="0" smtClean="0"/>
              <a:t>1.2 </a:t>
            </a:r>
            <a:r>
              <a:rPr lang="en-AU" dirty="0"/>
              <a:t>unit review</a:t>
            </a:r>
          </a:p>
        </p:txBody>
      </p:sp>
      <p:sp>
        <p:nvSpPr>
          <p:cNvPr id="3" name="Content Placeholder 2"/>
          <p:cNvSpPr>
            <a:spLocks noGrp="1"/>
          </p:cNvSpPr>
          <p:nvPr>
            <p:ph idx="1"/>
          </p:nvPr>
        </p:nvSpPr>
        <p:spPr>
          <a:xfrm>
            <a:off x="662431" y="2299648"/>
            <a:ext cx="9720073" cy="4023360"/>
          </a:xfrm>
        </p:spPr>
        <p:txBody>
          <a:bodyPr/>
          <a:lstStyle/>
          <a:p>
            <a:r>
              <a:rPr lang="en-AU" dirty="0" smtClean="0"/>
              <a:t>Q4 List three observations you may see from each of the following:</a:t>
            </a:r>
          </a:p>
          <a:p>
            <a:r>
              <a:rPr lang="en-AU" dirty="0" smtClean="0"/>
              <a:t>(a) a candle -- </a:t>
            </a:r>
            <a:r>
              <a:rPr lang="en-GB" dirty="0">
                <a:solidFill>
                  <a:schemeClr val="accent2"/>
                </a:solidFill>
              </a:rPr>
              <a:t>its shape and colour, its texture, the length and diameter of the candle and wick, its smell, its state (solid)</a:t>
            </a:r>
            <a:endParaRPr lang="en-AU" dirty="0" smtClean="0">
              <a:solidFill>
                <a:schemeClr val="accent2"/>
              </a:solidFill>
            </a:endParaRPr>
          </a:p>
          <a:p>
            <a:r>
              <a:rPr lang="en-AU" dirty="0" smtClean="0"/>
              <a:t>(b) molten (melted) candle wax -- </a:t>
            </a:r>
            <a:r>
              <a:rPr lang="en-GB" dirty="0">
                <a:solidFill>
                  <a:schemeClr val="accent2"/>
                </a:solidFill>
              </a:rPr>
              <a:t>its colour, how fast it drips, its temperature, whether it is clear or not, its state (liquid)</a:t>
            </a:r>
            <a:endParaRPr lang="en-AU" dirty="0">
              <a:solidFill>
                <a:schemeClr val="accent2"/>
              </a:solidFill>
            </a:endParaRPr>
          </a:p>
          <a:p>
            <a:r>
              <a:rPr lang="en-AU" dirty="0" smtClean="0"/>
              <a:t>(c) a candle flame </a:t>
            </a:r>
            <a:r>
              <a:rPr lang="en-AU" dirty="0" smtClean="0">
                <a:solidFill>
                  <a:schemeClr val="accent2"/>
                </a:solidFill>
              </a:rPr>
              <a:t>-- </a:t>
            </a:r>
            <a:r>
              <a:rPr lang="en-GB" dirty="0">
                <a:solidFill>
                  <a:schemeClr val="accent2"/>
                </a:solidFill>
              </a:rPr>
              <a:t>its colour, height, brightness, the heat coming from it</a:t>
            </a:r>
            <a:endParaRPr lang="en-AU" dirty="0" smtClean="0">
              <a:solidFill>
                <a:schemeClr val="accent2"/>
              </a:solidFill>
            </a:endParaRPr>
          </a:p>
          <a:p>
            <a:r>
              <a:rPr lang="en-AU" dirty="0" smtClean="0"/>
              <a:t>(d) the smoke from a candle that has been blown out -- </a:t>
            </a:r>
            <a:r>
              <a:rPr lang="en-GB" dirty="0" smtClean="0">
                <a:solidFill>
                  <a:schemeClr val="accent2"/>
                </a:solidFill>
              </a:rPr>
              <a:t>its </a:t>
            </a:r>
            <a:r>
              <a:rPr lang="en-GB" dirty="0">
                <a:solidFill>
                  <a:schemeClr val="accent2"/>
                </a:solidFill>
              </a:rPr>
              <a:t>colour, shape and patterns formed, how long it </a:t>
            </a:r>
            <a:r>
              <a:rPr lang="en-GB" dirty="0" smtClean="0">
                <a:solidFill>
                  <a:schemeClr val="accent2"/>
                </a:solidFill>
              </a:rPr>
              <a:t>lasts</a:t>
            </a:r>
            <a:endParaRPr lang="en-AU" dirty="0">
              <a:solidFill>
                <a:schemeClr val="accent2"/>
              </a:solidFill>
            </a:endParaRPr>
          </a:p>
        </p:txBody>
      </p:sp>
      <p:pic>
        <p:nvPicPr>
          <p:cNvPr id="1028" name="Picture 4" descr="Image result for candle fla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868" y="134649"/>
            <a:ext cx="3037839" cy="258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1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380062"/>
          </a:xfrm>
        </p:spPr>
        <p:txBody>
          <a:bodyPr/>
          <a:lstStyle/>
          <a:p>
            <a:r>
              <a:rPr lang="en-AU" dirty="0"/>
              <a:t>Module </a:t>
            </a:r>
            <a:r>
              <a:rPr lang="en-AU" dirty="0" smtClean="0"/>
              <a:t>1.2 </a:t>
            </a:r>
            <a:r>
              <a:rPr lang="en-AU" dirty="0"/>
              <a:t>unit review</a:t>
            </a:r>
          </a:p>
        </p:txBody>
      </p:sp>
      <p:sp>
        <p:nvSpPr>
          <p:cNvPr id="3" name="Content Placeholder 2"/>
          <p:cNvSpPr>
            <a:spLocks noGrp="1"/>
          </p:cNvSpPr>
          <p:nvPr>
            <p:ph idx="1"/>
          </p:nvPr>
        </p:nvSpPr>
        <p:spPr>
          <a:xfrm>
            <a:off x="1024127" y="1764042"/>
            <a:ext cx="9720073" cy="893928"/>
          </a:xfrm>
        </p:spPr>
        <p:txBody>
          <a:bodyPr/>
          <a:lstStyle/>
          <a:p>
            <a:r>
              <a:rPr lang="en-AU" b="1" dirty="0" smtClean="0"/>
              <a:t>Q5</a:t>
            </a:r>
            <a:r>
              <a:rPr lang="en-AU" dirty="0" smtClean="0"/>
              <a:t>. </a:t>
            </a:r>
            <a:r>
              <a:rPr lang="en-AU" dirty="0"/>
              <a:t>State</a:t>
            </a:r>
            <a:r>
              <a:rPr lang="en-AU" b="1" dirty="0"/>
              <a:t> </a:t>
            </a:r>
            <a:r>
              <a:rPr lang="en-AU" dirty="0"/>
              <a:t>the measurements shown in each of </a:t>
            </a:r>
            <a:r>
              <a:rPr lang="en-AU" dirty="0" smtClean="0"/>
              <a:t>the measuring devices</a:t>
            </a:r>
            <a:endParaRPr lang="en-AU" dirty="0"/>
          </a:p>
        </p:txBody>
      </p:sp>
      <p:pic>
        <p:nvPicPr>
          <p:cNvPr id="4" name="Picture 3"/>
          <p:cNvPicPr>
            <a:picLocks noChangeAspect="1"/>
          </p:cNvPicPr>
          <p:nvPr/>
        </p:nvPicPr>
        <p:blipFill>
          <a:blip r:embed="rId2"/>
          <a:stretch>
            <a:fillRect/>
          </a:stretch>
        </p:blipFill>
        <p:spPr>
          <a:xfrm>
            <a:off x="1024126" y="2337179"/>
            <a:ext cx="4810019" cy="4258172"/>
          </a:xfrm>
          <a:prstGeom prst="rect">
            <a:avLst/>
          </a:prstGeom>
        </p:spPr>
      </p:pic>
      <p:pic>
        <p:nvPicPr>
          <p:cNvPr id="5" name="Picture 4"/>
          <p:cNvPicPr>
            <a:picLocks noChangeAspect="1"/>
          </p:cNvPicPr>
          <p:nvPr/>
        </p:nvPicPr>
        <p:blipFill>
          <a:blip r:embed="rId3"/>
          <a:stretch>
            <a:fillRect/>
          </a:stretch>
        </p:blipFill>
        <p:spPr>
          <a:xfrm>
            <a:off x="6032311" y="2337179"/>
            <a:ext cx="5651523" cy="3814163"/>
          </a:xfrm>
          <a:prstGeom prst="rect">
            <a:avLst/>
          </a:prstGeom>
        </p:spPr>
      </p:pic>
      <p:sp>
        <p:nvSpPr>
          <p:cNvPr id="6" name="Rectangle 5"/>
          <p:cNvSpPr/>
          <p:nvPr/>
        </p:nvSpPr>
        <p:spPr>
          <a:xfrm>
            <a:off x="1517025" y="3231107"/>
            <a:ext cx="577402" cy="430887"/>
          </a:xfrm>
          <a:prstGeom prst="rect">
            <a:avLst/>
          </a:prstGeom>
        </p:spPr>
        <p:txBody>
          <a:bodyPr wrap="none">
            <a:spAutoFit/>
          </a:bodyPr>
          <a:lstStyle/>
          <a:p>
            <a:r>
              <a:rPr lang="en-AU" sz="2200" b="0" i="0" u="none" strike="noStrike" baseline="0" dirty="0" smtClean="0">
                <a:solidFill>
                  <a:schemeClr val="accent2"/>
                </a:solidFill>
              </a:rPr>
              <a:t>41 </a:t>
            </a:r>
            <a:endParaRPr lang="en-AU" sz="2200" dirty="0">
              <a:solidFill>
                <a:schemeClr val="accent2"/>
              </a:solidFill>
            </a:endParaRPr>
          </a:p>
        </p:txBody>
      </p:sp>
      <p:sp>
        <p:nvSpPr>
          <p:cNvPr id="7" name="Rectangle 6"/>
          <p:cNvSpPr/>
          <p:nvPr/>
        </p:nvSpPr>
        <p:spPr>
          <a:xfrm>
            <a:off x="3989545" y="3231107"/>
            <a:ext cx="636713" cy="430887"/>
          </a:xfrm>
          <a:prstGeom prst="rect">
            <a:avLst/>
          </a:prstGeom>
        </p:spPr>
        <p:txBody>
          <a:bodyPr wrap="none">
            <a:spAutoFit/>
          </a:bodyPr>
          <a:lstStyle/>
          <a:p>
            <a:r>
              <a:rPr lang="en-AU" sz="2200" b="0" i="0" u="none" strike="noStrike" baseline="0" dirty="0" smtClean="0">
                <a:solidFill>
                  <a:schemeClr val="accent2"/>
                </a:solidFill>
              </a:rPr>
              <a:t>4.4 </a:t>
            </a:r>
            <a:endParaRPr lang="en-AU" sz="2200" dirty="0">
              <a:solidFill>
                <a:schemeClr val="accent2"/>
              </a:solidFill>
            </a:endParaRPr>
          </a:p>
        </p:txBody>
      </p:sp>
      <p:sp>
        <p:nvSpPr>
          <p:cNvPr id="8" name="Rectangle 7"/>
          <p:cNvSpPr/>
          <p:nvPr/>
        </p:nvSpPr>
        <p:spPr>
          <a:xfrm>
            <a:off x="5918648" y="3223710"/>
            <a:ext cx="651140" cy="430887"/>
          </a:xfrm>
          <a:prstGeom prst="rect">
            <a:avLst/>
          </a:prstGeom>
        </p:spPr>
        <p:txBody>
          <a:bodyPr wrap="none">
            <a:spAutoFit/>
          </a:bodyPr>
          <a:lstStyle/>
          <a:p>
            <a:r>
              <a:rPr lang="en-AU" sz="2200" b="0" i="0" u="none" strike="noStrike" baseline="0" dirty="0" smtClean="0">
                <a:solidFill>
                  <a:schemeClr val="accent2"/>
                </a:solidFill>
              </a:rPr>
              <a:t>110</a:t>
            </a:r>
            <a:endParaRPr lang="en-AU" sz="2200" dirty="0">
              <a:solidFill>
                <a:schemeClr val="accent2"/>
              </a:solidFill>
            </a:endParaRPr>
          </a:p>
        </p:txBody>
      </p:sp>
      <p:sp>
        <p:nvSpPr>
          <p:cNvPr id="9" name="Rectangle 8"/>
          <p:cNvSpPr/>
          <p:nvPr/>
        </p:nvSpPr>
        <p:spPr>
          <a:xfrm>
            <a:off x="8754565" y="3231105"/>
            <a:ext cx="495649" cy="430887"/>
          </a:xfrm>
          <a:prstGeom prst="rect">
            <a:avLst/>
          </a:prstGeom>
        </p:spPr>
        <p:txBody>
          <a:bodyPr wrap="none">
            <a:spAutoFit/>
          </a:bodyPr>
          <a:lstStyle/>
          <a:p>
            <a:r>
              <a:rPr lang="en-AU" sz="2200" b="0" i="0" u="none" strike="noStrike" baseline="0" dirty="0" smtClean="0">
                <a:solidFill>
                  <a:schemeClr val="accent2"/>
                </a:solidFill>
              </a:rPr>
              <a:t>42</a:t>
            </a:r>
            <a:endParaRPr lang="en-AU" sz="2200" dirty="0">
              <a:solidFill>
                <a:schemeClr val="accent2"/>
              </a:solidFill>
            </a:endParaRPr>
          </a:p>
        </p:txBody>
      </p:sp>
      <p:sp>
        <p:nvSpPr>
          <p:cNvPr id="10" name="Rectangle 9"/>
          <p:cNvSpPr/>
          <p:nvPr/>
        </p:nvSpPr>
        <p:spPr>
          <a:xfrm>
            <a:off x="939623" y="5720455"/>
            <a:ext cx="495649" cy="430887"/>
          </a:xfrm>
          <a:prstGeom prst="rect">
            <a:avLst/>
          </a:prstGeom>
        </p:spPr>
        <p:txBody>
          <a:bodyPr wrap="none">
            <a:spAutoFit/>
          </a:bodyPr>
          <a:lstStyle/>
          <a:p>
            <a:r>
              <a:rPr lang="en-AU" sz="2200" b="0" i="0" u="none" strike="noStrike" baseline="0" dirty="0" smtClean="0">
                <a:solidFill>
                  <a:schemeClr val="accent2"/>
                </a:solidFill>
              </a:rPr>
              <a:t>50</a:t>
            </a:r>
            <a:endParaRPr lang="en-AU" sz="2200" dirty="0">
              <a:solidFill>
                <a:schemeClr val="accent2"/>
              </a:solidFill>
            </a:endParaRPr>
          </a:p>
        </p:txBody>
      </p:sp>
      <p:sp>
        <p:nvSpPr>
          <p:cNvPr id="11" name="Rectangle 10"/>
          <p:cNvSpPr/>
          <p:nvPr/>
        </p:nvSpPr>
        <p:spPr>
          <a:xfrm>
            <a:off x="3429135" y="5720454"/>
            <a:ext cx="651140" cy="430887"/>
          </a:xfrm>
          <a:prstGeom prst="rect">
            <a:avLst/>
          </a:prstGeom>
        </p:spPr>
        <p:txBody>
          <a:bodyPr wrap="none">
            <a:spAutoFit/>
          </a:bodyPr>
          <a:lstStyle/>
          <a:p>
            <a:r>
              <a:rPr lang="en-AU" sz="2200" b="0" i="0" u="none" strike="noStrike" baseline="0" dirty="0" smtClean="0">
                <a:solidFill>
                  <a:schemeClr val="accent2"/>
                </a:solidFill>
              </a:rPr>
              <a:t>150</a:t>
            </a:r>
            <a:endParaRPr lang="en-AU" sz="2200" dirty="0">
              <a:solidFill>
                <a:schemeClr val="accent2"/>
              </a:solidFill>
            </a:endParaRPr>
          </a:p>
        </p:txBody>
      </p:sp>
      <p:sp>
        <p:nvSpPr>
          <p:cNvPr id="12" name="Rectangle 11"/>
          <p:cNvSpPr/>
          <p:nvPr/>
        </p:nvSpPr>
        <p:spPr>
          <a:xfrm>
            <a:off x="8754565" y="6164464"/>
            <a:ext cx="495649" cy="430887"/>
          </a:xfrm>
          <a:prstGeom prst="rect">
            <a:avLst/>
          </a:prstGeom>
        </p:spPr>
        <p:txBody>
          <a:bodyPr wrap="none">
            <a:spAutoFit/>
          </a:bodyPr>
          <a:lstStyle/>
          <a:p>
            <a:r>
              <a:rPr lang="en-AU" sz="2200" b="0" i="0" u="none" strike="noStrike" baseline="0" dirty="0" smtClean="0">
                <a:solidFill>
                  <a:schemeClr val="accent2"/>
                </a:solidFill>
              </a:rPr>
              <a:t>23</a:t>
            </a:r>
            <a:endParaRPr lang="en-AU" sz="2200" dirty="0">
              <a:solidFill>
                <a:schemeClr val="accent2"/>
              </a:solidFill>
            </a:endParaRPr>
          </a:p>
        </p:txBody>
      </p:sp>
    </p:spTree>
    <p:extLst>
      <p:ext uri="{BB962C8B-B14F-4D97-AF65-F5344CB8AC3E}">
        <p14:creationId xmlns:p14="http://schemas.microsoft.com/office/powerpoint/2010/main" val="1574038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378" y="1795665"/>
            <a:ext cx="7101513" cy="4990011"/>
          </a:xfrm>
        </p:spPr>
        <p:txBody>
          <a:bodyPr>
            <a:normAutofit/>
          </a:bodyPr>
          <a:lstStyle/>
          <a:p>
            <a:r>
              <a:rPr lang="en-AU" b="1" dirty="0" smtClean="0"/>
              <a:t>Q7. State </a:t>
            </a:r>
            <a:r>
              <a:rPr lang="en-AU" dirty="0"/>
              <a:t>which of the abbreviations below are </a:t>
            </a:r>
            <a:r>
              <a:rPr lang="en-AU" dirty="0" smtClean="0"/>
              <a:t>correct for </a:t>
            </a:r>
            <a:r>
              <a:rPr lang="en-AU" dirty="0"/>
              <a:t>these units:</a:t>
            </a:r>
          </a:p>
          <a:p>
            <a:r>
              <a:rPr lang="en-AU" b="1" dirty="0" smtClean="0"/>
              <a:t>(a) </a:t>
            </a:r>
            <a:r>
              <a:rPr lang="en-AU" dirty="0" smtClean="0"/>
              <a:t>gram </a:t>
            </a:r>
            <a:r>
              <a:rPr lang="en-AU" dirty="0" smtClean="0">
                <a:solidFill>
                  <a:schemeClr val="accent2"/>
                </a:solidFill>
              </a:rPr>
              <a:t>D = g</a:t>
            </a:r>
            <a:r>
              <a:rPr lang="en-AU" dirty="0">
                <a:solidFill>
                  <a:schemeClr val="accent2"/>
                </a:solidFill>
              </a:rPr>
              <a:t> </a:t>
            </a:r>
            <a:r>
              <a:rPr lang="en-AU" dirty="0" smtClean="0">
                <a:solidFill>
                  <a:schemeClr val="accent2"/>
                </a:solidFill>
              </a:rPr>
              <a:t>  </a:t>
            </a:r>
            <a:r>
              <a:rPr lang="en-AU" b="1" dirty="0" smtClean="0"/>
              <a:t>(b) </a:t>
            </a:r>
            <a:r>
              <a:rPr lang="en-AU" dirty="0" smtClean="0"/>
              <a:t>kilogram </a:t>
            </a:r>
            <a:r>
              <a:rPr lang="en-AU" dirty="0" smtClean="0">
                <a:solidFill>
                  <a:schemeClr val="accent2"/>
                </a:solidFill>
              </a:rPr>
              <a:t>B = kg</a:t>
            </a:r>
            <a:r>
              <a:rPr lang="en-AU" dirty="0">
                <a:solidFill>
                  <a:schemeClr val="accent2"/>
                </a:solidFill>
              </a:rPr>
              <a:t> </a:t>
            </a:r>
            <a:r>
              <a:rPr lang="en-AU" dirty="0" smtClean="0">
                <a:solidFill>
                  <a:schemeClr val="accent2"/>
                </a:solidFill>
              </a:rPr>
              <a:t>  </a:t>
            </a:r>
            <a:r>
              <a:rPr lang="en-AU" b="1" dirty="0" smtClean="0"/>
              <a:t>(c) </a:t>
            </a:r>
            <a:r>
              <a:rPr lang="en-AU" dirty="0" smtClean="0"/>
              <a:t>millimetre </a:t>
            </a:r>
            <a:r>
              <a:rPr lang="en-AU" dirty="0" smtClean="0">
                <a:solidFill>
                  <a:schemeClr val="accent2"/>
                </a:solidFill>
              </a:rPr>
              <a:t>B = mm</a:t>
            </a:r>
            <a:r>
              <a:rPr lang="en-AU" dirty="0">
                <a:solidFill>
                  <a:schemeClr val="accent2"/>
                </a:solidFill>
              </a:rPr>
              <a:t> </a:t>
            </a:r>
            <a:r>
              <a:rPr lang="en-AU" dirty="0" smtClean="0">
                <a:solidFill>
                  <a:schemeClr val="accent2"/>
                </a:solidFill>
              </a:rPr>
              <a:t>  </a:t>
            </a:r>
            <a:r>
              <a:rPr lang="en-AU" b="1" dirty="0" smtClean="0"/>
              <a:t>(d) </a:t>
            </a:r>
            <a:r>
              <a:rPr lang="en-AU" dirty="0" smtClean="0"/>
              <a:t>litre </a:t>
            </a:r>
            <a:r>
              <a:rPr lang="en-AU" dirty="0" smtClean="0">
                <a:solidFill>
                  <a:schemeClr val="accent2"/>
                </a:solidFill>
              </a:rPr>
              <a:t>D = L</a:t>
            </a:r>
            <a:r>
              <a:rPr lang="en-AU" dirty="0">
                <a:solidFill>
                  <a:schemeClr val="accent2"/>
                </a:solidFill>
              </a:rPr>
              <a:t> </a:t>
            </a:r>
            <a:r>
              <a:rPr lang="en-AU" dirty="0" smtClean="0">
                <a:solidFill>
                  <a:schemeClr val="accent2"/>
                </a:solidFill>
              </a:rPr>
              <a:t> </a:t>
            </a:r>
            <a:r>
              <a:rPr lang="en-AU" b="1" dirty="0" smtClean="0"/>
              <a:t>(e) </a:t>
            </a:r>
            <a:r>
              <a:rPr lang="en-AU" dirty="0" smtClean="0"/>
              <a:t>minutes </a:t>
            </a:r>
            <a:r>
              <a:rPr lang="en-AU" dirty="0" smtClean="0">
                <a:solidFill>
                  <a:schemeClr val="accent2"/>
                </a:solidFill>
              </a:rPr>
              <a:t>A = min</a:t>
            </a:r>
          </a:p>
          <a:p>
            <a:endParaRPr lang="en-AU" b="1" dirty="0" smtClean="0"/>
          </a:p>
          <a:p>
            <a:r>
              <a:rPr lang="en-AU" b="1" dirty="0" smtClean="0"/>
              <a:t>Q8 </a:t>
            </a:r>
            <a:r>
              <a:rPr lang="en-AU" dirty="0" smtClean="0"/>
              <a:t>What volumes are indicated in test tube A and B</a:t>
            </a:r>
          </a:p>
          <a:p>
            <a:r>
              <a:rPr lang="en-AU" dirty="0" smtClean="0"/>
              <a:t>A = 220mL B= 16mL</a:t>
            </a:r>
            <a:endParaRPr lang="en-AU" dirty="0"/>
          </a:p>
          <a:p>
            <a:r>
              <a:rPr lang="en-AU" b="1" dirty="0" smtClean="0"/>
              <a:t>Q10</a:t>
            </a:r>
            <a:r>
              <a:rPr lang="en-AU" b="1" dirty="0" smtClean="0"/>
              <a:t>. Explain </a:t>
            </a:r>
            <a:r>
              <a:rPr lang="en-AU" dirty="0"/>
              <a:t>what advantages quantitative </a:t>
            </a:r>
            <a:r>
              <a:rPr lang="en-AU" dirty="0" smtClean="0"/>
              <a:t>observations have </a:t>
            </a:r>
            <a:r>
              <a:rPr lang="en-AU" dirty="0"/>
              <a:t>over qualitative observations</a:t>
            </a:r>
            <a:r>
              <a:rPr lang="en-AU" dirty="0" smtClean="0"/>
              <a:t>.</a:t>
            </a:r>
            <a:r>
              <a:rPr lang="en-AU" dirty="0"/>
              <a:t> </a:t>
            </a:r>
            <a:endParaRPr lang="en-AU" dirty="0" smtClean="0"/>
          </a:p>
          <a:p>
            <a:r>
              <a:rPr lang="en-AU" dirty="0">
                <a:solidFill>
                  <a:schemeClr val="accent2"/>
                </a:solidFill>
              </a:rPr>
              <a:t>Quantitative observations give more detail than qualitative observations. They are understood by everyone and are not open to individual interpretation. </a:t>
            </a:r>
            <a:endParaRPr lang="en-AU" dirty="0" smtClean="0">
              <a:solidFill>
                <a:schemeClr val="accent2"/>
              </a:solidFill>
            </a:endParaRPr>
          </a:p>
          <a:p>
            <a:endParaRPr lang="en-AU" dirty="0">
              <a:solidFill>
                <a:schemeClr val="accent2"/>
              </a:solidFill>
            </a:endParaRPr>
          </a:p>
        </p:txBody>
      </p:sp>
      <p:sp>
        <p:nvSpPr>
          <p:cNvPr id="5" name="Title 1"/>
          <p:cNvSpPr>
            <a:spLocks noGrp="1"/>
          </p:cNvSpPr>
          <p:nvPr>
            <p:ph type="title"/>
          </p:nvPr>
        </p:nvSpPr>
        <p:spPr>
          <a:xfrm>
            <a:off x="1024128" y="585216"/>
            <a:ext cx="9720072" cy="1380062"/>
          </a:xfrm>
        </p:spPr>
        <p:txBody>
          <a:bodyPr/>
          <a:lstStyle/>
          <a:p>
            <a:r>
              <a:rPr lang="en-AU" dirty="0"/>
              <a:t>Module </a:t>
            </a:r>
            <a:r>
              <a:rPr lang="en-AU" dirty="0" smtClean="0"/>
              <a:t>1.2 </a:t>
            </a:r>
            <a:r>
              <a:rPr lang="en-AU" dirty="0"/>
              <a:t>unit review</a:t>
            </a:r>
          </a:p>
        </p:txBody>
      </p:sp>
      <p:pic>
        <p:nvPicPr>
          <p:cNvPr id="2" name="Picture 1"/>
          <p:cNvPicPr>
            <a:picLocks noChangeAspect="1"/>
          </p:cNvPicPr>
          <p:nvPr/>
        </p:nvPicPr>
        <p:blipFill>
          <a:blip r:embed="rId2"/>
          <a:stretch>
            <a:fillRect/>
          </a:stretch>
        </p:blipFill>
        <p:spPr>
          <a:xfrm>
            <a:off x="7565805" y="1577993"/>
            <a:ext cx="4371198" cy="4895742"/>
          </a:xfrm>
          <a:prstGeom prst="rect">
            <a:avLst/>
          </a:prstGeom>
        </p:spPr>
      </p:pic>
    </p:spTree>
    <p:extLst>
      <p:ext uri="{BB962C8B-B14F-4D97-AF65-F5344CB8AC3E}">
        <p14:creationId xmlns:p14="http://schemas.microsoft.com/office/powerpoint/2010/main" val="567421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296</TotalTime>
  <Words>2485</Words>
  <Application>Microsoft Office PowerPoint</Application>
  <PresentationFormat>Widescreen</PresentationFormat>
  <Paragraphs>266</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HelveticaNeue-Roman</vt:lpstr>
      <vt:lpstr>Arial</vt:lpstr>
      <vt:lpstr>Tw Cen MT</vt:lpstr>
      <vt:lpstr>Tw Cen MT Condensed</vt:lpstr>
      <vt:lpstr>Wingdings</vt:lpstr>
      <vt:lpstr>Wingdings 3</vt:lpstr>
      <vt:lpstr>Integral</vt:lpstr>
      <vt:lpstr>Investigating Science</vt:lpstr>
      <vt:lpstr>Module 1.1 unit review</vt:lpstr>
      <vt:lpstr>Module 1.1 unit review</vt:lpstr>
      <vt:lpstr>Module 1.1 unit review</vt:lpstr>
      <vt:lpstr>Module 1.1 unit review</vt:lpstr>
      <vt:lpstr>PowerPoint Presentation</vt:lpstr>
      <vt:lpstr>Module 1.2 unit review</vt:lpstr>
      <vt:lpstr>Module 1.2 unit review</vt:lpstr>
      <vt:lpstr>Module 1.2 unit review</vt:lpstr>
      <vt:lpstr>Module 1.2 unit review</vt:lpstr>
      <vt:lpstr>Module 1.3 unit review</vt:lpstr>
      <vt:lpstr>Module 1.3 unit review</vt:lpstr>
      <vt:lpstr>Module 1.3 unit review</vt:lpstr>
      <vt:lpstr>Module 1.3 unit review</vt:lpstr>
      <vt:lpstr>Module 1.3 unit review</vt:lpstr>
      <vt:lpstr>Module 1.3 unit review</vt:lpstr>
      <vt:lpstr>Module 1.4 unit review</vt:lpstr>
      <vt:lpstr>Module 1.4 unit review</vt:lpstr>
      <vt:lpstr>Module 1.4 unit review</vt:lpstr>
      <vt:lpstr>PowerPoint Presentation</vt:lpstr>
      <vt:lpstr>Chapter Review (page 37)</vt:lpstr>
      <vt:lpstr>Chapter Review (page 37)</vt:lpstr>
      <vt:lpstr>PowerPoint Presentation</vt:lpstr>
      <vt:lpstr>PowerPoint Presentation</vt:lpstr>
      <vt:lpstr>Thinking scientifically (page 39)</vt:lpstr>
      <vt:lpstr>PowerPoint Presentation</vt:lpstr>
      <vt:lpstr>PowerPoint Presentation</vt:lpstr>
      <vt:lpstr>PowerPoint Presentation</vt:lpstr>
      <vt:lpstr>PowerPoint Presentation</vt:lpstr>
    </vt:vector>
  </TitlesOfParts>
  <Company>St Monica's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Science</dc:title>
  <dc:creator>R.Zammit</dc:creator>
  <cp:lastModifiedBy>R.Zammit</cp:lastModifiedBy>
  <cp:revision>28</cp:revision>
  <dcterms:created xsi:type="dcterms:W3CDTF">2016-03-12T00:06:40Z</dcterms:created>
  <dcterms:modified xsi:type="dcterms:W3CDTF">2017-01-04T00:16:48Z</dcterms:modified>
</cp:coreProperties>
</file>